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468825-4397-433F-9950-F871C60AB095}" type="datetimeFigureOut">
              <a:rPr lang="en-US" smtClean="0"/>
              <a:t>2/4/2010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640F50-40CC-46F5-A0A7-CA1EC90821D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794150-A47A-4DA7-A2D8-B0665FD73294}" type="datetimeFigureOut">
              <a:rPr lang="en-US" smtClean="0"/>
              <a:t>2/4/2010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F0D978-DD25-40E4-AEF0-A792D936A3F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96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96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EC532E-A338-4C11-B49E-46412D2167C9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88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488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B9FAE4-9E32-4163-B047-5137B82F4F97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98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498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5E8ABB-E67C-40A2-B055-9CFA41782015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08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508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B96753-AB62-4F64-9678-62AB38FEFBCC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19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519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BB7FCE-8FBA-4564-B11D-8B03CA3A872C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29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529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1CCDED-11EF-4B8E-BD57-2467B2EAED97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39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539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007CE0-4B8E-4985-BBE9-83FCB8D7BB9D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49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549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F2DB43-CEF9-431E-95B5-8BD26F5E78FB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560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244109-72F6-4149-B1C7-1362A956593C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70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570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A44E55-3A62-4890-A66E-3E211179036F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80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580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3D20DA-9CAF-4716-9E7B-8BFE8135F96E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06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406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06437C-FD3B-4C09-BA46-BC8EC34D2F0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90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590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BCA165-1EC5-4362-A314-C31774D4E747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16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416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232D7C-629F-43E4-B742-3B152CF67558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26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426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5D44B7-AB26-46A6-B474-BACF2C105A27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37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437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C6DC13-C0A5-4064-A451-9EF809FFE699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47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447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7AB749-859D-49E3-8F82-BC96F2AC223E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457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4CC7C0-8D64-46B3-B9DA-69EEA7581071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67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467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90FFDC-0F9E-4430-A0CB-F1752A6F4888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78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478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0D9CF1-5C8F-4FD3-B5FB-F2B070AB90B3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4190E-DB70-4AC0-88C4-00F1CD5B6D20}" type="datetimeFigureOut">
              <a:rPr lang="en-US" smtClean="0"/>
              <a:t>2/4/2010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71B8-26E0-4BB7-BD3B-081B3EB943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4190E-DB70-4AC0-88C4-00F1CD5B6D20}" type="datetimeFigureOut">
              <a:rPr lang="en-US" smtClean="0"/>
              <a:t>2/4/2010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71B8-26E0-4BB7-BD3B-081B3EB943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4190E-DB70-4AC0-88C4-00F1CD5B6D20}" type="datetimeFigureOut">
              <a:rPr lang="en-US" smtClean="0"/>
              <a:t>2/4/2010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71B8-26E0-4BB7-BD3B-081B3EB943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4190E-DB70-4AC0-88C4-00F1CD5B6D20}" type="datetimeFigureOut">
              <a:rPr lang="en-US" smtClean="0"/>
              <a:t>2/4/2010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71B8-26E0-4BB7-BD3B-081B3EB943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4190E-DB70-4AC0-88C4-00F1CD5B6D20}" type="datetimeFigureOut">
              <a:rPr lang="en-US" smtClean="0"/>
              <a:t>2/4/2010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71B8-26E0-4BB7-BD3B-081B3EB943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4190E-DB70-4AC0-88C4-00F1CD5B6D20}" type="datetimeFigureOut">
              <a:rPr lang="en-US" smtClean="0"/>
              <a:t>2/4/2010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71B8-26E0-4BB7-BD3B-081B3EB943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4190E-DB70-4AC0-88C4-00F1CD5B6D20}" type="datetimeFigureOut">
              <a:rPr lang="en-US" smtClean="0"/>
              <a:t>2/4/2010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71B8-26E0-4BB7-BD3B-081B3EB943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4190E-DB70-4AC0-88C4-00F1CD5B6D20}" type="datetimeFigureOut">
              <a:rPr lang="en-US" smtClean="0"/>
              <a:t>2/4/2010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71B8-26E0-4BB7-BD3B-081B3EB943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4190E-DB70-4AC0-88C4-00F1CD5B6D20}" type="datetimeFigureOut">
              <a:rPr lang="en-US" smtClean="0"/>
              <a:t>2/4/2010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71B8-26E0-4BB7-BD3B-081B3EB943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4190E-DB70-4AC0-88C4-00F1CD5B6D20}" type="datetimeFigureOut">
              <a:rPr lang="en-US" smtClean="0"/>
              <a:t>2/4/2010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71B8-26E0-4BB7-BD3B-081B3EB943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4190E-DB70-4AC0-88C4-00F1CD5B6D20}" type="datetimeFigureOut">
              <a:rPr lang="en-US" smtClean="0"/>
              <a:t>2/4/2010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71B8-26E0-4BB7-BD3B-081B3EB943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4190E-DB70-4AC0-88C4-00F1CD5B6D20}" type="datetimeFigureOut">
              <a:rPr lang="en-US" smtClean="0"/>
              <a:t>2/4/2010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471B8-26E0-4BB7-BD3B-081B3EB9430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570" name="Picture 4" descr="8783BCE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04788"/>
            <a:ext cx="5580063" cy="665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9571" name="TextBox 2"/>
          <p:cNvSpPr txBox="1">
            <a:spLocks noChangeArrowheads="1"/>
          </p:cNvSpPr>
          <p:nvPr/>
        </p:nvSpPr>
        <p:spPr bwMode="auto">
          <a:xfrm>
            <a:off x="457200" y="762000"/>
            <a:ext cx="2743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Major Brain Structures </a:t>
            </a:r>
          </a:p>
          <a:p>
            <a:r>
              <a:rPr lang="en-US">
                <a:solidFill>
                  <a:schemeClr val="tx1"/>
                </a:solidFill>
              </a:rPr>
              <a:t>from the </a:t>
            </a:r>
          </a:p>
          <a:p>
            <a:r>
              <a:rPr lang="en-US">
                <a:solidFill>
                  <a:schemeClr val="tx1"/>
                </a:solidFill>
              </a:rPr>
              <a:t>Bottom-Up</a:t>
            </a:r>
          </a:p>
        </p:txBody>
      </p:sp>
      <p:sp>
        <p:nvSpPr>
          <p:cNvPr id="109572" name="TextBox 3"/>
          <p:cNvSpPr txBox="1">
            <a:spLocks noChangeArrowheads="1"/>
          </p:cNvSpPr>
          <p:nvPr/>
        </p:nvSpPr>
        <p:spPr bwMode="auto">
          <a:xfrm>
            <a:off x="7391400" y="60960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1.</a:t>
            </a:r>
          </a:p>
        </p:txBody>
      </p:sp>
      <p:sp>
        <p:nvSpPr>
          <p:cNvPr id="109573" name="TextBox 4"/>
          <p:cNvSpPr txBox="1">
            <a:spLocks noChangeArrowheads="1"/>
          </p:cNvSpPr>
          <p:nvPr/>
        </p:nvSpPr>
        <p:spPr bwMode="auto">
          <a:xfrm>
            <a:off x="7391400" y="54102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2.</a:t>
            </a:r>
          </a:p>
        </p:txBody>
      </p:sp>
      <p:sp>
        <p:nvSpPr>
          <p:cNvPr id="109574" name="TextBox 6"/>
          <p:cNvSpPr txBox="1">
            <a:spLocks noChangeArrowheads="1"/>
          </p:cNvSpPr>
          <p:nvPr/>
        </p:nvSpPr>
        <p:spPr bwMode="auto">
          <a:xfrm>
            <a:off x="7162800" y="14478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3.</a:t>
            </a:r>
          </a:p>
        </p:txBody>
      </p:sp>
      <p:sp>
        <p:nvSpPr>
          <p:cNvPr id="109575" name="TextBox 7"/>
          <p:cNvSpPr txBox="1">
            <a:spLocks noChangeArrowheads="1"/>
          </p:cNvSpPr>
          <p:nvPr/>
        </p:nvSpPr>
        <p:spPr bwMode="auto">
          <a:xfrm>
            <a:off x="7162800" y="9906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4.</a:t>
            </a:r>
          </a:p>
        </p:txBody>
      </p:sp>
      <p:sp>
        <p:nvSpPr>
          <p:cNvPr id="109576" name="TextBox 8"/>
          <p:cNvSpPr txBox="1">
            <a:spLocks noChangeArrowheads="1"/>
          </p:cNvSpPr>
          <p:nvPr/>
        </p:nvSpPr>
        <p:spPr bwMode="auto">
          <a:xfrm>
            <a:off x="7162800" y="609600"/>
            <a:ext cx="68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5.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2008 Pearson Allyn &amp; Bacon Inc.</a:t>
            </a:r>
          </a:p>
        </p:txBody>
      </p:sp>
      <p:sp>
        <p:nvSpPr>
          <p:cNvPr id="118787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080BF28-0499-493F-A9BC-0537E8A6BAFB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18788" name="Rectangle 3"/>
          <p:cNvSpPr>
            <a:spLocks noChangeArrowheads="1"/>
          </p:cNvSpPr>
          <p:nvPr/>
        </p:nvSpPr>
        <p:spPr bwMode="auto">
          <a:xfrm>
            <a:off x="457200" y="0"/>
            <a:ext cx="8305800" cy="507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b="1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sz="3600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 Diencephalon:  (Forebrain)</a:t>
            </a:r>
          </a:p>
          <a:p>
            <a:pPr eaLnBrk="0" hangingPunct="0"/>
            <a:endParaRPr lang="en-US" b="1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B.  Hypothalamus:  motivation</a:t>
            </a:r>
          </a:p>
          <a:p>
            <a:pPr eaLnBrk="0" hangingPunct="0"/>
            <a:endParaRPr lang="en-US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sz="12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</a:t>
            </a:r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Ventromedial nuclei:  feeding</a:t>
            </a:r>
          </a:p>
          <a:p>
            <a:pPr eaLnBrk="0" hangingPunct="0"/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(missing is lateral hypothalamus)</a:t>
            </a:r>
          </a:p>
          <a:p>
            <a:pPr eaLnBrk="0" hangingPunct="0"/>
            <a:endParaRPr lang="en-US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Suprachiasmatic nuclei:  biological rhythms</a:t>
            </a:r>
          </a:p>
          <a:p>
            <a:pPr eaLnBrk="0" hangingPunct="0"/>
            <a:endParaRPr lang="en-US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Mammillary bodies:  emotion</a:t>
            </a:r>
          </a:p>
          <a:p>
            <a:pPr eaLnBrk="0" hangingPunct="0"/>
            <a:endParaRPr lang="en-US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Preoptic area:  sex</a:t>
            </a:r>
            <a:endParaRPr lang="en-US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810" name="Picture 4" descr="9CA7523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0"/>
            <a:ext cx="5226050" cy="675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2008 Pearson Allyn &amp; Bacon Inc.</a:t>
            </a:r>
          </a:p>
        </p:txBody>
      </p:sp>
      <p:sp>
        <p:nvSpPr>
          <p:cNvPr id="120835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1FC8A28-24E0-41D5-89B8-7C1E97B641E0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20836" name="Rectangle 1"/>
          <p:cNvSpPr>
            <a:spLocks noChangeArrowheads="1"/>
          </p:cNvSpPr>
          <p:nvPr/>
        </p:nvSpPr>
        <p:spPr bwMode="auto">
          <a:xfrm>
            <a:off x="0" y="-596900"/>
            <a:ext cx="9144000" cy="7354888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US" sz="3200" b="1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sz="3200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</a:t>
            </a:r>
          </a:p>
          <a:p>
            <a:pPr eaLnBrk="0" hangingPunct="0"/>
            <a:r>
              <a:rPr lang="en-US" sz="3200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Posterior pituitary:  innervated by the 	hypothalamus</a:t>
            </a:r>
          </a:p>
          <a:p>
            <a:pPr eaLnBrk="0" hangingPunct="0"/>
            <a:endParaRPr lang="en-US" sz="320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sz="1200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	</a:t>
            </a:r>
            <a:endParaRPr lang="en-US" b="1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Paraventricular nuclei:  a hypothalamic nucleus innervating 	the posterior pituitary.</a:t>
            </a:r>
            <a:r>
              <a:rPr lang="en-US" b="1">
                <a:ea typeface="Calibri" pitchFamily="34" charset="0"/>
                <a:cs typeface="Times New Roman" pitchFamily="18" charset="0"/>
              </a:rPr>
              <a:t> </a:t>
            </a:r>
          </a:p>
          <a:p>
            <a:pPr eaLnBrk="0" hangingPunct="0"/>
            <a:endParaRPr lang="en-US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b="1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	Supraoptic nuclei:  a hypothalamic nucleus innervating 	the posterior pituitary.</a:t>
            </a:r>
          </a:p>
          <a:p>
            <a:pPr eaLnBrk="0" hangingPunct="0"/>
            <a:endParaRPr lang="en-US" b="1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Posterior Pituitary Releases:  oxytocin &amp; vasopressin.</a:t>
            </a:r>
          </a:p>
          <a:p>
            <a:pPr eaLnBrk="0" hangingPunct="0"/>
            <a:endParaRPr lang="en-US" b="1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en-US" b="1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en-US" b="1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en-US" b="1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en-US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sz="1200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</a:t>
            </a:r>
            <a:endParaRPr lang="en-US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0837" name="Rectangle 2"/>
          <p:cNvSpPr>
            <a:spLocks noChangeArrowheads="1"/>
          </p:cNvSpPr>
          <p:nvPr/>
        </p:nvSpPr>
        <p:spPr bwMode="auto">
          <a:xfrm>
            <a:off x="0" y="90488"/>
            <a:ext cx="223838" cy="276225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2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en-US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0838" name="Rectangle 3"/>
          <p:cNvSpPr>
            <a:spLocks noChangeArrowheads="1"/>
          </p:cNvSpPr>
          <p:nvPr/>
        </p:nvSpPr>
        <p:spPr bwMode="auto">
          <a:xfrm>
            <a:off x="0" y="90488"/>
            <a:ext cx="223838" cy="276225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2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en-US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2008 Pearson Allyn &amp; Bacon Inc.</a:t>
            </a:r>
          </a:p>
        </p:txBody>
      </p:sp>
      <p:sp>
        <p:nvSpPr>
          <p:cNvPr id="121859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DF769C9-0F9F-493C-ABC9-8466DD68FDDD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21860" name="Rectangle 3"/>
          <p:cNvSpPr>
            <a:spLocks noChangeArrowheads="1"/>
          </p:cNvSpPr>
          <p:nvPr/>
        </p:nvSpPr>
        <p:spPr bwMode="auto">
          <a:xfrm>
            <a:off x="304800" y="533400"/>
            <a:ext cx="85344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3600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Pituitary Gland:</a:t>
            </a:r>
          </a:p>
          <a:p>
            <a:pPr eaLnBrk="0" hangingPunct="0"/>
            <a:endParaRPr lang="en-US" b="1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en-US" b="1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Anterior:  </a:t>
            </a:r>
            <a:r>
              <a:rPr lang="en-US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master gland </a:t>
            </a:r>
          </a:p>
          <a:p>
            <a:pPr eaLnBrk="0" hangingPunct="0"/>
            <a:endParaRPr lang="en-US" b="1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Releases trophic hormones in response to hypothalamic 	releasing hormones.</a:t>
            </a:r>
            <a:endParaRPr lang="en-US" sz="440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82" name="Picture 4" descr="A7387B1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5450" y="0"/>
            <a:ext cx="55133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2008 Pearson Allyn &amp; Bacon Inc.</a:t>
            </a:r>
          </a:p>
        </p:txBody>
      </p:sp>
      <p:sp>
        <p:nvSpPr>
          <p:cNvPr id="123907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0EA3C34-9CE4-4E68-AD11-3182FDD1BB55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23908" name="Rectangle 1"/>
          <p:cNvSpPr>
            <a:spLocks noChangeArrowheads="1"/>
          </p:cNvSpPr>
          <p:nvPr/>
        </p:nvSpPr>
        <p:spPr bwMode="auto">
          <a:xfrm>
            <a:off x="0" y="-74613"/>
            <a:ext cx="8991600" cy="7354888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/>
          </a:ln>
        </p:spPr>
        <p:txBody>
          <a:bodyPr anchor="ctr">
            <a:spAutoFit/>
          </a:bodyPr>
          <a:lstStyle/>
          <a:p>
            <a:pPr indent="457200" eaLnBrk="0" hangingPunct="0"/>
            <a:endParaRPr lang="en-US" sz="3600" b="1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indent="457200" eaLnBrk="0" hangingPunct="0"/>
            <a:r>
              <a:rPr lang="en-US" sz="3600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 Telencephalon:  (Forebrain)</a:t>
            </a:r>
          </a:p>
          <a:p>
            <a:pPr indent="457200" eaLnBrk="0" hangingPunct="0"/>
            <a:endParaRPr lang="en-US" sz="1200" b="1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indent="457200" eaLnBrk="0" hangingPunct="0"/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Composed of cortical and Subcortical structures: </a:t>
            </a:r>
          </a:p>
          <a:p>
            <a:pPr indent="457200" eaLnBrk="0" hangingPunct="0"/>
            <a:endParaRPr lang="en-US" b="1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indent="457200" eaLnBrk="0" hangingPunct="0"/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Basal ganglia  </a:t>
            </a:r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(Overall role in control of     movement, these structures are located lateral to the thalamus)</a:t>
            </a:r>
          </a:p>
          <a:p>
            <a:pPr indent="457200" eaLnBrk="0" hangingPunct="0"/>
            <a:endParaRPr lang="en-US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indent="457200" eaLnBrk="0" hangingPunct="0"/>
            <a:r>
              <a:rPr lang="en-US" sz="1200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</a:t>
            </a:r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Caudate (tail-like shape). </a:t>
            </a:r>
          </a:p>
          <a:p>
            <a:pPr indent="457200" eaLnBrk="0" hangingPunct="0"/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en-US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indent="457200" eaLnBrk="0" hangingPunct="0"/>
            <a:r>
              <a:rPr lang="en-US" sz="1200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</a:t>
            </a:r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Putamen:  The putamen and caudate together are 		called the striatum (because their appearance is </a:t>
            </a:r>
          </a:p>
          <a:p>
            <a:pPr indent="457200" eaLnBrk="0" hangingPunct="0"/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striped).</a:t>
            </a:r>
          </a:p>
          <a:p>
            <a:pPr indent="457200" eaLnBrk="0" hangingPunct="0"/>
            <a:endParaRPr lang="en-US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indent="457200" eaLnBrk="0" hangingPunct="0"/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Parkinson</a:t>
            </a:r>
            <a:r>
              <a:rPr lang="en-US" b="1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’</a:t>
            </a:r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 disease is produced by degeneration of 		the caudate and putamen.</a:t>
            </a:r>
          </a:p>
          <a:p>
            <a:pPr indent="457200" eaLnBrk="0" hangingPunct="0"/>
            <a:endParaRPr lang="en-US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indent="457200" eaLnBrk="0" hangingPunct="0"/>
            <a:r>
              <a:rPr lang="en-US" sz="1200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</a:t>
            </a:r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Globus pallidus.</a:t>
            </a:r>
          </a:p>
          <a:p>
            <a:pPr indent="457200" eaLnBrk="0" hangingPunct="0"/>
            <a:endParaRPr lang="en-US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930" name="Picture 4" descr="E3EFE8E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0"/>
            <a:ext cx="5519738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2008 Pearson Allyn &amp; Bacon Inc.</a:t>
            </a:r>
          </a:p>
        </p:txBody>
      </p:sp>
      <p:sp>
        <p:nvSpPr>
          <p:cNvPr id="125955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C86064A-7BA9-4840-8B59-19A16D8108C4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25956" name="Rectangle 3"/>
          <p:cNvSpPr>
            <a:spLocks noChangeArrowheads="1"/>
          </p:cNvSpPr>
          <p:nvPr/>
        </p:nvSpPr>
        <p:spPr bwMode="auto">
          <a:xfrm>
            <a:off x="304800" y="304800"/>
            <a:ext cx="8839200" cy="637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7200" eaLnBrk="0" hangingPunct="0"/>
            <a:r>
              <a:rPr lang="en-US" sz="3200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  Telencephalon:  (Forebrain)</a:t>
            </a:r>
          </a:p>
          <a:p>
            <a:pPr indent="457200" eaLnBrk="0" hangingPunct="0"/>
            <a:r>
              <a:rPr lang="en-US" sz="3200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Subcortical: 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Limbic System </a:t>
            </a:r>
            <a:r>
              <a:rPr lang="en-US" sz="3200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(motivation &amp; emotion)</a:t>
            </a:r>
          </a:p>
          <a:p>
            <a:pPr indent="457200" eaLnBrk="0" hangingPunct="0"/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Amygdala (almond shaped)  Different nuclei in the amygdale have different connections, and it can be assigned to both the limbic system (Carlson)  as well as the basal ganglia.</a:t>
            </a:r>
          </a:p>
          <a:p>
            <a:pPr indent="457200" eaLnBrk="0" hangingPunct="0"/>
            <a:endParaRPr lang="en-US" b="1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indent="457200" eaLnBrk="0" hangingPunct="0"/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Hippocampus:  (seahorse, memory)</a:t>
            </a:r>
          </a:p>
          <a:p>
            <a:pPr indent="457200" eaLnBrk="0" hangingPunct="0"/>
            <a:endParaRPr lang="en-US" b="1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indent="457200" eaLnBrk="0" hangingPunct="0"/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Cingulate cortex: (pain, depression)</a:t>
            </a:r>
          </a:p>
          <a:p>
            <a:pPr indent="457200" eaLnBrk="0" hangingPunct="0"/>
            <a:endParaRPr lang="en-US" b="1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indent="457200" eaLnBrk="0" hangingPunct="0"/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Fornix: (fiber bundle: hippocampus - hypothalamus)</a:t>
            </a:r>
          </a:p>
          <a:p>
            <a:pPr indent="457200" eaLnBrk="0" hangingPunct="0"/>
            <a:endParaRPr lang="en-US" b="1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indent="457200" eaLnBrk="0" hangingPunct="0"/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Septum: (sex)</a:t>
            </a:r>
          </a:p>
          <a:p>
            <a:pPr indent="457200" eaLnBrk="0" hangingPunct="0"/>
            <a:endParaRPr lang="en-US" b="1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indent="457200" eaLnBrk="0" hangingPunct="0"/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Mammillary bodies:  (hypothalamus – pituitary)</a:t>
            </a:r>
            <a:endParaRPr lang="en-US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978" name="Picture 4" descr="E85711A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0"/>
            <a:ext cx="5492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2008 Pearson Allyn &amp; Bacon Inc.</a:t>
            </a:r>
          </a:p>
        </p:txBody>
      </p:sp>
      <p:sp>
        <p:nvSpPr>
          <p:cNvPr id="128003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1F89757-7B73-4652-BBB0-32432CB034D4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28004" name="Rectangle 1"/>
          <p:cNvSpPr>
            <a:spLocks noChangeArrowheads="1"/>
          </p:cNvSpPr>
          <p:nvPr/>
        </p:nvSpPr>
        <p:spPr bwMode="auto">
          <a:xfrm>
            <a:off x="0" y="79375"/>
            <a:ext cx="9144000" cy="8924925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/>
          </a:ln>
        </p:spPr>
        <p:txBody>
          <a:bodyPr anchor="ctr">
            <a:spAutoFit/>
          </a:bodyPr>
          <a:lstStyle/>
          <a:p>
            <a:pPr indent="457200" eaLnBrk="0" hangingPunct="0">
              <a:buFontTx/>
              <a:buAutoNum type="arabicPeriod" startAt="5"/>
            </a:pPr>
            <a:r>
              <a:rPr lang="en-US" sz="3200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Telencephalon (Forebrain)  </a:t>
            </a:r>
          </a:p>
          <a:p>
            <a:pPr indent="457200" eaLnBrk="0" hangingPunct="0"/>
            <a:r>
              <a:rPr lang="en-US" sz="3200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Cortical Structures</a:t>
            </a:r>
          </a:p>
          <a:p>
            <a:pPr indent="457200" eaLnBrk="0" hangingPunct="0"/>
            <a:endParaRPr lang="en-US" sz="3200" b="1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indent="457200" eaLnBrk="0" hangingPunct="0"/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A.  Frontal lobe:  motor</a:t>
            </a:r>
          </a:p>
          <a:p>
            <a:pPr indent="457200" eaLnBrk="0" hangingPunct="0"/>
            <a:endParaRPr lang="en-US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7200" eaLnBrk="0" hangingPunct="0"/>
            <a:r>
              <a:rPr lang="en-US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Premotor context </a:t>
            </a:r>
            <a:r>
              <a:rPr lang="en-US" b="1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–</a:t>
            </a:r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 planning of movement</a:t>
            </a:r>
          </a:p>
          <a:p>
            <a:pPr indent="457200" eaLnBrk="0" hangingPunct="0"/>
            <a:r>
              <a:rPr lang="en-US" b="1">
                <a:latin typeface="Times New Roman" pitchFamily="18" charset="0"/>
                <a:ea typeface="Calibri" pitchFamily="34" charset="0"/>
                <a:cs typeface="Calibri" pitchFamily="34" charset="0"/>
              </a:rPr>
              <a:t>	</a:t>
            </a:r>
            <a:endParaRPr lang="en-US" sz="1400"/>
          </a:p>
          <a:p>
            <a:pPr indent="457200" eaLnBrk="0" hangingPunct="0"/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	B.  Parietal lobe: somatosensory</a:t>
            </a:r>
          </a:p>
          <a:p>
            <a:pPr indent="457200" eaLnBrk="0" hangingPunct="0"/>
            <a:endParaRPr lang="en-US" b="1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Calibri" pitchFamily="34" charset="0"/>
            </a:endParaRPr>
          </a:p>
          <a:p>
            <a:pPr indent="457200" eaLnBrk="0" hangingPunct="0"/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	C.  Occipital lobe:  vision</a:t>
            </a:r>
          </a:p>
          <a:p>
            <a:pPr indent="457200" eaLnBrk="0" hangingPunct="0"/>
            <a:endParaRPr lang="en-US" b="1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Calibri" pitchFamily="34" charset="0"/>
            </a:endParaRPr>
          </a:p>
          <a:p>
            <a:pPr indent="457200" eaLnBrk="0" hangingPunct="0"/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	D.  Temporal lobe:  audition</a:t>
            </a:r>
          </a:p>
          <a:p>
            <a:pPr indent="457200" eaLnBrk="0" hangingPunct="0"/>
            <a:endParaRPr lang="en-US" sz="1400">
              <a:solidFill>
                <a:schemeClr val="tx1"/>
              </a:solidFill>
            </a:endParaRPr>
          </a:p>
          <a:p>
            <a:pPr indent="457200" eaLnBrk="0" hangingPunct="0"/>
            <a:endParaRPr lang="en-US" b="1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Calibri" pitchFamily="34" charset="0"/>
            </a:endParaRPr>
          </a:p>
          <a:p>
            <a:pPr indent="457200" eaLnBrk="0" hangingPunct="0"/>
            <a:endParaRPr lang="en-US" b="1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Calibri" pitchFamily="34" charset="0"/>
            </a:endParaRPr>
          </a:p>
          <a:p>
            <a:pPr indent="457200" eaLnBrk="0" hangingPunct="0"/>
            <a:endParaRPr lang="en-US" b="1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Calibri" pitchFamily="34" charset="0"/>
            </a:endParaRPr>
          </a:p>
          <a:p>
            <a:pPr indent="457200" eaLnBrk="0" hangingPunct="0"/>
            <a:endParaRPr lang="en-US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7200" eaLnBrk="0" hangingPunct="0"/>
            <a:endParaRPr lang="en-US">
              <a:solidFill>
                <a:schemeClr val="tx1"/>
              </a:solidFill>
            </a:endParaRPr>
          </a:p>
          <a:p>
            <a:pPr indent="457200" eaLnBrk="0" hangingPunct="0"/>
            <a:endParaRPr lang="en-US" sz="3200" b="1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Calibri" pitchFamily="34" charset="0"/>
            </a:endParaRPr>
          </a:p>
          <a:p>
            <a:pPr indent="457200" eaLnBrk="0" hangingPunct="0"/>
            <a:endParaRPr lang="en-US" sz="3200" b="1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Calibri" pitchFamily="34" charset="0"/>
            </a:endParaRPr>
          </a:p>
          <a:p>
            <a:pPr indent="457200" eaLnBrk="0" hangingPunct="0"/>
            <a:endParaRPr lang="en-US" sz="3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7200" eaLnBrk="0" hangingPunct="0"/>
            <a:endParaRPr lang="en-US" sz="3200">
              <a:solidFill>
                <a:schemeClr val="tx1"/>
              </a:solidFill>
            </a:endParaRPr>
          </a:p>
        </p:txBody>
      </p:sp>
      <p:sp>
        <p:nvSpPr>
          <p:cNvPr id="128005" name="Rectangle 2"/>
          <p:cNvSpPr>
            <a:spLocks noChangeArrowheads="1"/>
          </p:cNvSpPr>
          <p:nvPr/>
        </p:nvSpPr>
        <p:spPr bwMode="auto">
          <a:xfrm>
            <a:off x="0" y="90488"/>
            <a:ext cx="1108075" cy="276225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/>
          </a:ln>
        </p:spPr>
        <p:txBody>
          <a:bodyPr wrap="none" anchor="ctr">
            <a:spAutoFit/>
          </a:bodyPr>
          <a:lstStyle/>
          <a:p>
            <a:pPr indent="457200" eaLnBrk="0" hangingPunct="0"/>
            <a:r>
              <a:rPr lang="en-US" sz="12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endParaRPr lang="en-US" sz="9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8006" name="Rectangle 5"/>
          <p:cNvSpPr>
            <a:spLocks noChangeArrowheads="1"/>
          </p:cNvSpPr>
          <p:nvPr/>
        </p:nvSpPr>
        <p:spPr bwMode="auto">
          <a:xfrm>
            <a:off x="2133600" y="3124200"/>
            <a:ext cx="2286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7200" eaLnBrk="0" hangingPunct="0"/>
            <a:r>
              <a:rPr lang="en-US" sz="12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endParaRPr lang="en-US" sz="9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8007" name="Rectangle 7"/>
          <p:cNvSpPr>
            <a:spLocks noChangeArrowheads="1"/>
          </p:cNvSpPr>
          <p:nvPr/>
        </p:nvSpPr>
        <p:spPr bwMode="auto">
          <a:xfrm>
            <a:off x="2286000" y="3013075"/>
            <a:ext cx="457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7200" eaLnBrk="0" hangingPunct="0"/>
            <a:r>
              <a:rPr lang="en-US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endParaRPr lang="en-US" sz="140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2008 Pearson Allyn &amp; Bacon Inc.</a:t>
            </a:r>
          </a:p>
        </p:txBody>
      </p:sp>
      <p:sp>
        <p:nvSpPr>
          <p:cNvPr id="110595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FD4B5D4-7871-4760-9335-B8D25167A6E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10596" name="Rectangle 6"/>
          <p:cNvSpPr>
            <a:spLocks noChangeArrowheads="1"/>
          </p:cNvSpPr>
          <p:nvPr/>
        </p:nvSpPr>
        <p:spPr bwMode="auto">
          <a:xfrm>
            <a:off x="457200" y="457200"/>
            <a:ext cx="8153400" cy="637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Major Brain Structures from the Bottom Up</a:t>
            </a:r>
          </a:p>
          <a:p>
            <a:pPr algn="ctr"/>
            <a:endParaRPr lang="en-US" sz="3200" b="1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en-US" sz="3200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</a:t>
            </a:r>
            <a:r>
              <a:rPr lang="en-US" b="1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Myelencephalon: (Hindbrain)</a:t>
            </a:r>
            <a:endParaRPr lang="en-US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r>
              <a:rPr lang="en-US" b="1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 </a:t>
            </a:r>
            <a:endParaRPr lang="en-US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r>
              <a:rPr lang="en-US" b="1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	Medulla:  the most posterior region of the brain 	stem.</a:t>
            </a:r>
            <a:endParaRPr lang="en-US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r>
              <a:rPr lang="en-US" sz="3200" b="1">
                <a:ea typeface="Calibri" pitchFamily="34" charset="0"/>
                <a:cs typeface="Times New Roman" pitchFamily="18" charset="0"/>
              </a:rPr>
              <a:t> 	</a:t>
            </a:r>
            <a:r>
              <a:rPr lang="en-US" b="1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Pyramids:  carry signals for voluntary 	movement from the cortex to the motor 	circuits of the spinal cord.</a:t>
            </a:r>
            <a:endParaRPr lang="en-US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r>
              <a:rPr lang="en-US" sz="3200" b="1">
                <a:ea typeface="Calibri" pitchFamily="34" charset="0"/>
                <a:cs typeface="Times New Roman" pitchFamily="18" charset="0"/>
              </a:rPr>
              <a:t> </a:t>
            </a:r>
            <a:endParaRPr lang="en-US" sz="3200">
              <a:ea typeface="Calibri" pitchFamily="34" charset="0"/>
              <a:cs typeface="Times New Roman" pitchFamily="18" charset="0"/>
            </a:endParaRPr>
          </a:p>
          <a:p>
            <a:r>
              <a:rPr lang="en-US" sz="3200" b="1">
                <a:ea typeface="Calibri" pitchFamily="34" charset="0"/>
                <a:cs typeface="Times New Roman" pitchFamily="18" charset="0"/>
              </a:rPr>
              <a:t>	</a:t>
            </a:r>
            <a:r>
              <a:rPr lang="en-US" b="1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Olives:  nuclei connected to the cerebellum</a:t>
            </a:r>
            <a:endParaRPr lang="en-US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r>
              <a:rPr lang="en-US" sz="3200" b="1">
                <a:ea typeface="Calibri" pitchFamily="34" charset="0"/>
                <a:cs typeface="Times New Roman" pitchFamily="18" charset="0"/>
              </a:rPr>
              <a:t> </a:t>
            </a:r>
            <a:endParaRPr lang="en-US" sz="3200">
              <a:ea typeface="Calibri" pitchFamily="34" charset="0"/>
              <a:cs typeface="Times New Roman" pitchFamily="18" charset="0"/>
            </a:endParaRPr>
          </a:p>
          <a:p>
            <a:r>
              <a:rPr lang="en-US" sz="3200" b="1">
                <a:ea typeface="Calibri" pitchFamily="34" charset="0"/>
                <a:cs typeface="Times New Roman" pitchFamily="18" charset="0"/>
              </a:rPr>
              <a:t>	</a:t>
            </a:r>
            <a:r>
              <a:rPr lang="en-US" b="1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Reticular formation</a:t>
            </a:r>
            <a:r>
              <a:rPr lang="en-US" b="1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:  arousal, sleep attention.</a:t>
            </a:r>
            <a:endParaRPr lang="en-US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endParaRPr lang="en-US" sz="320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026" name="Picture 4" descr="3644713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0"/>
            <a:ext cx="5295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618" name="Picture 4" descr="D0D1D76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152400"/>
            <a:ext cx="5003800" cy="657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2008 Pearson Allyn &amp; Bacon Inc.</a:t>
            </a:r>
          </a:p>
        </p:txBody>
      </p:sp>
      <p:sp>
        <p:nvSpPr>
          <p:cNvPr id="112643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DBFC5F9-B1AB-4AC6-AEEA-755EA88168C6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12644" name="Rectangle 1"/>
          <p:cNvSpPr>
            <a:spLocks noChangeArrowheads="1"/>
          </p:cNvSpPr>
          <p:nvPr/>
        </p:nvSpPr>
        <p:spPr bwMode="auto">
          <a:xfrm>
            <a:off x="0" y="19050"/>
            <a:ext cx="9144000" cy="5262563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sz="3200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 Metencephalon: (Hindbrain)</a:t>
            </a:r>
          </a:p>
          <a:p>
            <a:pPr eaLnBrk="0" hangingPunct="0"/>
            <a:endParaRPr lang="en-US" sz="3200" b="1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en-US" sz="3200">
              <a:solidFill>
                <a:srgbClr val="C00000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sz="12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Cerebellum:  coordination of movement</a:t>
            </a:r>
          </a:p>
          <a:p>
            <a:pPr eaLnBrk="0" hangingPunct="0"/>
            <a:endParaRPr lang="en-US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sz="12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</a:t>
            </a:r>
            <a:r>
              <a:rPr lang="en-US" b="1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Ataxia-</a:t>
            </a:r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jerky inaccurate movement produced by 			cerebellar damage.</a:t>
            </a:r>
          </a:p>
          <a:p>
            <a:pPr eaLnBrk="0" hangingPunct="0"/>
            <a:endParaRPr lang="en-US" b="1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en-US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sz="12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Cerebellar peduncles:  connect cerebellum to the rest of the</a:t>
            </a:r>
          </a:p>
          <a:p>
            <a:pPr eaLnBrk="0" hangingPunct="0"/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brain stem.</a:t>
            </a:r>
          </a:p>
          <a:p>
            <a:pPr eaLnBrk="0" hangingPunct="0"/>
            <a:endParaRPr lang="en-US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sz="12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Pons:  nuclei of cranial nerves 5-8.</a:t>
            </a:r>
            <a:endParaRPr lang="en-US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666" name="Picture 4" descr="D0D1D76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152400"/>
            <a:ext cx="5003800" cy="657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2008 Pearson Allyn &amp; Bacon Inc.</a:t>
            </a:r>
          </a:p>
        </p:txBody>
      </p:sp>
      <p:sp>
        <p:nvSpPr>
          <p:cNvPr id="114691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A616420-8431-4A80-B35F-DC8D1695775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14692" name="Rectangle 1"/>
          <p:cNvSpPr>
            <a:spLocks noChangeArrowheads="1"/>
          </p:cNvSpPr>
          <p:nvPr/>
        </p:nvSpPr>
        <p:spPr bwMode="auto">
          <a:xfrm>
            <a:off x="0" y="457200"/>
            <a:ext cx="9144000" cy="4570413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sz="3600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 Mesencephalon: (Midbrain)</a:t>
            </a:r>
          </a:p>
          <a:p>
            <a:pPr eaLnBrk="0" hangingPunct="0"/>
            <a:endParaRPr lang="en-US" sz="360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Superior colliculi:  vision</a:t>
            </a:r>
          </a:p>
          <a:p>
            <a:pPr eaLnBrk="0" hangingPunct="0"/>
            <a:endParaRPr lang="en-US" sz="90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Inferior colliculi:  audition</a:t>
            </a:r>
          </a:p>
          <a:p>
            <a:pPr eaLnBrk="0" hangingPunct="0"/>
            <a:endParaRPr lang="en-US" sz="90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Red nuclei:  sensorimotor</a:t>
            </a:r>
          </a:p>
          <a:p>
            <a:pPr eaLnBrk="0" hangingPunct="0"/>
            <a:endParaRPr lang="en-US" b="1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Substantia nigra:  sensorimotor </a:t>
            </a:r>
            <a:endParaRPr lang="en-US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en-US" b="1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en-US" sz="90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Periaqueductal gray:  (PAG) pain &amp; defensive behavior</a:t>
            </a:r>
            <a:endParaRPr lang="en-US" sz="90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endParaRPr lang="en-US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714" name="Picture 4" descr="183F71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228600"/>
            <a:ext cx="4830763" cy="650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2008 Pearson Allyn &amp; Bacon Inc.</a:t>
            </a:r>
          </a:p>
        </p:txBody>
      </p:sp>
      <p:sp>
        <p:nvSpPr>
          <p:cNvPr id="116739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F15EB68-9F99-4D69-B25C-DF8C90FD5308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16740" name="Rectangle 1"/>
          <p:cNvSpPr>
            <a:spLocks noChangeArrowheads="1"/>
          </p:cNvSpPr>
          <p:nvPr/>
        </p:nvSpPr>
        <p:spPr bwMode="auto">
          <a:xfrm>
            <a:off x="0" y="-188913"/>
            <a:ext cx="9144000" cy="5632451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US" sz="3600" b="1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sz="3600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 Diencephalon: (Forebrain)</a:t>
            </a:r>
          </a:p>
          <a:p>
            <a:pPr eaLnBrk="0" hangingPunct="0"/>
            <a:endParaRPr lang="en-US" sz="360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sz="12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A.  Thalamus: sensory relay system to the cortex</a:t>
            </a:r>
          </a:p>
          <a:p>
            <a:pPr eaLnBrk="0" hangingPunct="0"/>
            <a:endParaRPr lang="en-US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sz="12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</a:t>
            </a:r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Lateral geniculate:  vision</a:t>
            </a:r>
          </a:p>
          <a:p>
            <a:pPr eaLnBrk="0" hangingPunct="0"/>
            <a:endParaRPr lang="en-US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sz="12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</a:t>
            </a:r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Medial geniculate:  audition</a:t>
            </a:r>
          </a:p>
          <a:p>
            <a:pPr eaLnBrk="0" hangingPunct="0"/>
            <a:endParaRPr lang="en-US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sz="12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</a:t>
            </a:r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Ventral posterior:  somatosensory</a:t>
            </a:r>
          </a:p>
          <a:p>
            <a:pPr eaLnBrk="0" hangingPunct="0"/>
            <a:endParaRPr lang="en-US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sz="12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</a:t>
            </a:r>
            <a:r>
              <a:rPr lang="en-US" b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Internal lamina:  white matter</a:t>
            </a:r>
          </a:p>
          <a:p>
            <a:pPr eaLnBrk="0" hangingPunct="0"/>
            <a:endParaRPr lang="en-US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sz="12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endParaRPr lang="en-US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762" name="Picture 4" descr="8D86E82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28600"/>
            <a:ext cx="5165725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313</Words>
  <Application>Microsoft Office PowerPoint</Application>
  <PresentationFormat>On-screen Show (4:3)</PresentationFormat>
  <Paragraphs>185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Chuck Brown</dc:creator>
  <cp:lastModifiedBy>Chuck Brown</cp:lastModifiedBy>
  <cp:revision>1</cp:revision>
  <dcterms:created xsi:type="dcterms:W3CDTF">2010-02-04T17:32:59Z</dcterms:created>
  <dcterms:modified xsi:type="dcterms:W3CDTF">2010-02-04T17:41:39Z</dcterms:modified>
</cp:coreProperties>
</file>