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68825-4397-433F-9950-F871C60AB095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0F50-40CC-46F5-A0A7-CA1EC9082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94150-A47A-4DA7-A2D8-B0665FD73294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0D978-DD25-40E4-AEF0-A792D936A3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EC532E-A338-4C11-B49E-46412D2167C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9FAE4-9E32-4163-B047-5137B82F4F9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E8ABB-E67C-40A2-B055-9CFA4178201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96753-AB62-4F64-9678-62AB38FEFBCC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B7FCE-8FBA-4564-B11D-8B03CA3A872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2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CCDED-11EF-4B8E-BD57-2467B2EAED9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07CE0-4B8E-4985-BBE9-83FCB8D7BB9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2DB43-CEF9-431E-95B5-8BD26F5E78FB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244109-72F6-4149-B1C7-1362A956593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44E55-3A62-4890-A66E-3E211179036F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D20DA-9CAF-4716-9E7B-8BFE8135F96E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0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0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6437C-FD3B-4C09-BA46-BC8EC34D2F0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CA165-1EC5-4362-A314-C31774D4E747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32D7C-629F-43E4-B742-3B152CF6755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D44B7-AB26-46A6-B474-BACF2C105A2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6DC13-C0A5-4064-A451-9EF809FFE69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AB749-859D-49E3-8F82-BC96F2AC223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CC7C0-8D64-46B3-B9DA-69EEA758107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90FFDC-0F9E-4430-A0CB-F1752A6F488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D9CF1-5C8F-4FD3-B5FB-F2B070AB90B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190E-DB70-4AC0-88C4-00F1CD5B6D20}" type="datetimeFigureOut">
              <a:rPr lang="en-US" smtClean="0"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471B8-26E0-4BB7-BD3B-081B3EB943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4" descr="8783BC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04788"/>
            <a:ext cx="5580063" cy="66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1" name="TextBox 2"/>
          <p:cNvSpPr txBox="1">
            <a:spLocks noChangeArrowheads="1"/>
          </p:cNvSpPr>
          <p:nvPr/>
        </p:nvSpPr>
        <p:spPr bwMode="auto">
          <a:xfrm>
            <a:off x="457200" y="762000"/>
            <a:ext cx="2743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Major Brain Structures </a:t>
            </a:r>
          </a:p>
          <a:p>
            <a:r>
              <a:rPr lang="en-US">
                <a:solidFill>
                  <a:schemeClr val="tx1"/>
                </a:solidFill>
              </a:rPr>
              <a:t>from the </a:t>
            </a:r>
          </a:p>
          <a:p>
            <a:r>
              <a:rPr lang="en-US">
                <a:solidFill>
                  <a:schemeClr val="tx1"/>
                </a:solidFill>
              </a:rPr>
              <a:t>Bottom-Up</a:t>
            </a:r>
          </a:p>
        </p:txBody>
      </p:sp>
      <p:sp>
        <p:nvSpPr>
          <p:cNvPr id="109572" name="TextBox 3"/>
          <p:cNvSpPr txBox="1">
            <a:spLocks noChangeArrowheads="1"/>
          </p:cNvSpPr>
          <p:nvPr/>
        </p:nvSpPr>
        <p:spPr bwMode="auto">
          <a:xfrm>
            <a:off x="7391400" y="6096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1.</a:t>
            </a:r>
          </a:p>
        </p:txBody>
      </p:sp>
      <p:sp>
        <p:nvSpPr>
          <p:cNvPr id="109573" name="TextBox 4"/>
          <p:cNvSpPr txBox="1">
            <a:spLocks noChangeArrowheads="1"/>
          </p:cNvSpPr>
          <p:nvPr/>
        </p:nvSpPr>
        <p:spPr bwMode="auto">
          <a:xfrm>
            <a:off x="7391400" y="54102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2.</a:t>
            </a:r>
          </a:p>
        </p:txBody>
      </p:sp>
      <p:sp>
        <p:nvSpPr>
          <p:cNvPr id="109574" name="TextBox 6"/>
          <p:cNvSpPr txBox="1">
            <a:spLocks noChangeArrowheads="1"/>
          </p:cNvSpPr>
          <p:nvPr/>
        </p:nvSpPr>
        <p:spPr bwMode="auto">
          <a:xfrm>
            <a:off x="7162800" y="1447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3.</a:t>
            </a:r>
          </a:p>
        </p:txBody>
      </p:sp>
      <p:sp>
        <p:nvSpPr>
          <p:cNvPr id="109575" name="TextBox 7"/>
          <p:cNvSpPr txBox="1">
            <a:spLocks noChangeArrowheads="1"/>
          </p:cNvSpPr>
          <p:nvPr/>
        </p:nvSpPr>
        <p:spPr bwMode="auto">
          <a:xfrm>
            <a:off x="7162800" y="990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4.</a:t>
            </a:r>
          </a:p>
        </p:txBody>
      </p:sp>
      <p:sp>
        <p:nvSpPr>
          <p:cNvPr id="109576" name="TextBox 8"/>
          <p:cNvSpPr txBox="1">
            <a:spLocks noChangeArrowheads="1"/>
          </p:cNvSpPr>
          <p:nvPr/>
        </p:nvSpPr>
        <p:spPr bwMode="auto">
          <a:xfrm>
            <a:off x="7162800" y="6096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1878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80BF28-0499-493F-A9BC-0537E8A6BA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8788" name="Rectangle 3"/>
          <p:cNvSpPr>
            <a:spLocks noChangeArrowheads="1"/>
          </p:cNvSpPr>
          <p:nvPr/>
        </p:nvSpPr>
        <p:spPr bwMode="auto">
          <a:xfrm>
            <a:off x="457200" y="0"/>
            <a:ext cx="8305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36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Diencephalon:  (Forebrain)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B.  Hypothalamus:  motivation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Ventromedial nuclei:  feeding</a:t>
            </a: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(missing is lateral hypothalamus)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Suprachiasmatic nuclei:  biological rhythms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Mammillary bodies:  emotion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Preoptic area:  sex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4" descr="9CA7523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0"/>
            <a:ext cx="5226050" cy="675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2083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FC8A28-24E0-41D5-89B8-7C1E97B641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0836" name="Rectangle 1"/>
          <p:cNvSpPr>
            <a:spLocks noChangeArrowheads="1"/>
          </p:cNvSpPr>
          <p:nvPr/>
        </p:nvSpPr>
        <p:spPr bwMode="auto">
          <a:xfrm>
            <a:off x="0" y="-596900"/>
            <a:ext cx="9144000" cy="735488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</a:p>
          <a:p>
            <a:pPr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Posterior pituitary:  innervated by the 	hypothalamus</a:t>
            </a:r>
          </a:p>
          <a:p>
            <a:pPr eaLnBrk="0" hangingPunct="0"/>
            <a:endParaRPr lang="en-US" sz="32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Paraventricular nuclei:  a hypothalamic nucleus innervating 	the posterior pituitary.</a:t>
            </a:r>
            <a:r>
              <a:rPr lang="en-US" b="1"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hangingPunct="0"/>
            <a:endParaRPr lang="en-US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	Supraoptic nuclei:  a hypothalamic nucleus innervating 	the posterior pituitary.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Posterior Pituitary Releases:  oxytocin &amp; vasopressin.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0837" name="Rectangle 2"/>
          <p:cNvSpPr>
            <a:spLocks noChangeArrowheads="1"/>
          </p:cNvSpPr>
          <p:nvPr/>
        </p:nvSpPr>
        <p:spPr bwMode="auto">
          <a:xfrm>
            <a:off x="0" y="90488"/>
            <a:ext cx="223838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0838" name="Rectangle 3"/>
          <p:cNvSpPr>
            <a:spLocks noChangeArrowheads="1"/>
          </p:cNvSpPr>
          <p:nvPr/>
        </p:nvSpPr>
        <p:spPr bwMode="auto">
          <a:xfrm>
            <a:off x="0" y="90488"/>
            <a:ext cx="223838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218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DF769C9-0F9F-493C-ABC9-8466DD68FDD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04800" y="533400"/>
            <a:ext cx="8534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Pituitary Gland: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Anterior: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master gland 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Releases trophic hormones in response to hypothalamic 	releasing hormones.</a:t>
            </a:r>
            <a:endParaRPr lang="en-US" sz="44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4" descr="A7387B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0" y="0"/>
            <a:ext cx="5513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2390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0EA3C34-9CE4-4E68-AD11-3182FDD1BB5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3908" name="Rectangle 1"/>
          <p:cNvSpPr>
            <a:spLocks noChangeArrowheads="1"/>
          </p:cNvSpPr>
          <p:nvPr/>
        </p:nvSpPr>
        <p:spPr bwMode="auto">
          <a:xfrm>
            <a:off x="0" y="-74613"/>
            <a:ext cx="8991600" cy="7354888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indent="457200" eaLnBrk="0" hangingPunct="0"/>
            <a:endParaRPr lang="en-US" sz="36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sz="36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Telencephalon:  (Forebrain)</a:t>
            </a:r>
          </a:p>
          <a:p>
            <a:pPr indent="457200" eaLnBrk="0" hangingPunct="0"/>
            <a:endParaRPr lang="en-US" sz="1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Composed of cortical and Subcortical structures: 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Basal ganglia  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(Overall role in control of     movement, these structures are located lateral to the thalamus)</a:t>
            </a:r>
          </a:p>
          <a:p>
            <a:pPr indent="457200"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sz="1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Caudate (tail-like shape). </a:t>
            </a: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sz="1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Putamen:  The putamen and caudate together are 		called the striatum (because their appearance is </a:t>
            </a: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striped).</a:t>
            </a:r>
          </a:p>
          <a:p>
            <a:pPr indent="457200"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Parkinson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disease is produced by degeneration of 		the caudate and putamen.</a:t>
            </a:r>
          </a:p>
          <a:p>
            <a:pPr indent="457200"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sz="1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Globus pallidus.</a:t>
            </a:r>
          </a:p>
          <a:p>
            <a:pPr indent="457200"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4" descr="E3EFE8E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519738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2595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86064A-7BA9-4840-8B59-19A16D8108C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5956" name="Rectangle 3"/>
          <p:cNvSpPr>
            <a:spLocks noChangeArrowheads="1"/>
          </p:cNvSpPr>
          <p:nvPr/>
        </p:nvSpPr>
        <p:spPr bwMode="auto">
          <a:xfrm>
            <a:off x="304800" y="304800"/>
            <a:ext cx="88392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Telencephalon:  (Forebrain)</a:t>
            </a:r>
          </a:p>
          <a:p>
            <a:pPr indent="457200"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Subcortical: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Limbic System </a:t>
            </a:r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(motivation &amp; emotion)</a:t>
            </a: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Amygdala (almond shaped)  Different nuclei in the amygdale have different connections, and it can be assigned to both the limbic system (Carlson)  as well as the basal ganglia.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Hippocampus:  (seahorse, memory)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Cingulate cortex: (pain, depression)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Fornix: (fiber bundle: hippocampus - hypothalamus)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Septum: (sex)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Mammillary bodies:  (hypothalamus – pituitary)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4" descr="E85711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5492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2800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F89757-7B73-4652-BBB0-32432CB034D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8004" name="Rectangle 1"/>
          <p:cNvSpPr>
            <a:spLocks noChangeArrowheads="1"/>
          </p:cNvSpPr>
          <p:nvPr/>
        </p:nvSpPr>
        <p:spPr bwMode="auto">
          <a:xfrm>
            <a:off x="0" y="79375"/>
            <a:ext cx="9144000" cy="89249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indent="457200" eaLnBrk="0" hangingPunct="0">
              <a:buFontTx/>
              <a:buAutoNum type="arabicPeriod" startAt="5"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Telencephalon (Forebrain)  </a:t>
            </a:r>
          </a:p>
          <a:p>
            <a:pPr indent="457200"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Cortical Structures</a:t>
            </a:r>
          </a:p>
          <a:p>
            <a:pPr indent="457200"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A.  Frontal lobe:  motor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Premotor context 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Calibri" pitchFamily="34" charset="0"/>
              </a:rPr>
              <a:t>–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planning of movement</a:t>
            </a:r>
          </a:p>
          <a:p>
            <a:pPr indent="457200" eaLnBrk="0" hangingPunct="0"/>
            <a:r>
              <a:rPr lang="en-US" b="1">
                <a:latin typeface="Times New Roman" pitchFamily="18" charset="0"/>
                <a:ea typeface="Calibri" pitchFamily="34" charset="0"/>
                <a:cs typeface="Calibri" pitchFamily="34" charset="0"/>
              </a:rPr>
              <a:t>	</a:t>
            </a:r>
            <a:endParaRPr lang="en-US" sz="1400"/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B.  Parietal lobe: somatosensory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C.  Occipital lobe:  vision</a:t>
            </a: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	D.  Temporal lobe:  audition</a:t>
            </a:r>
          </a:p>
          <a:p>
            <a:pPr indent="457200" eaLnBrk="0" hangingPunct="0"/>
            <a:endParaRPr lang="en-US" sz="1400">
              <a:solidFill>
                <a:schemeClr val="tx1"/>
              </a:solidFill>
            </a:endParaRP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endParaRPr lang="en-US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endParaRPr lang="en-US">
              <a:solidFill>
                <a:schemeClr val="tx1"/>
              </a:solidFill>
            </a:endParaRPr>
          </a:p>
          <a:p>
            <a:pPr indent="457200"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indent="457200"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8005" name="Rectangle 2"/>
          <p:cNvSpPr>
            <a:spLocks noChangeArrowheads="1"/>
          </p:cNvSpPr>
          <p:nvPr/>
        </p:nvSpPr>
        <p:spPr bwMode="auto">
          <a:xfrm>
            <a:off x="0" y="90488"/>
            <a:ext cx="1108075" cy="276225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wrap="none" anchor="ctr">
            <a:spAutoFit/>
          </a:bodyPr>
          <a:lstStyle/>
          <a:p>
            <a:pPr indent="457200"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9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8006" name="Rectangle 5"/>
          <p:cNvSpPr>
            <a:spLocks noChangeArrowheads="1"/>
          </p:cNvSpPr>
          <p:nvPr/>
        </p:nvSpPr>
        <p:spPr bwMode="auto">
          <a:xfrm>
            <a:off x="2133600" y="31242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9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2286000" y="30130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en-US" sz="1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105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D4B5D4-7871-4760-9335-B8D25167A6E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0596" name="Rectangle 6"/>
          <p:cNvSpPr>
            <a:spLocks noChangeArrowheads="1"/>
          </p:cNvSpPr>
          <p:nvPr/>
        </p:nvSpPr>
        <p:spPr bwMode="auto">
          <a:xfrm>
            <a:off x="457200" y="457200"/>
            <a:ext cx="81534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Major Brain Structures from the Bottom Up</a:t>
            </a:r>
          </a:p>
          <a:p>
            <a:pPr algn="ctr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Myelencephalon: (Hindbrain)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 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	Medulla:  the most posterior region of the brain 	stem.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ea typeface="Calibri" pitchFamily="34" charset="0"/>
                <a:cs typeface="Times New Roman" pitchFamily="18" charset="0"/>
              </a:rPr>
              <a:t> 	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Pyramids:  carry signals for voluntary 	movement from the cortex to the motor 	circuits of the spinal cord.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ea typeface="Calibri" pitchFamily="34" charset="0"/>
                <a:cs typeface="Times New Roman" pitchFamily="18" charset="0"/>
              </a:rPr>
              <a:t> </a:t>
            </a:r>
            <a:endParaRPr lang="en-US" sz="3200"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Olives:  nuclei connected to the cerebellum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ea typeface="Calibri" pitchFamily="34" charset="0"/>
                <a:cs typeface="Times New Roman" pitchFamily="18" charset="0"/>
              </a:rPr>
              <a:t> </a:t>
            </a:r>
            <a:endParaRPr lang="en-US" sz="3200">
              <a:ea typeface="Calibri" pitchFamily="34" charset="0"/>
              <a:cs typeface="Times New Roman" pitchFamily="18" charset="0"/>
            </a:endParaRPr>
          </a:p>
          <a:p>
            <a:r>
              <a:rPr lang="en-US" sz="3200" b="1"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Reticular formation</a:t>
            </a:r>
            <a:r>
              <a:rPr lang="en-US" b="1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:  arousal, sleep attention.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endParaRPr lang="en-US" sz="32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4" descr="3644713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0"/>
            <a:ext cx="5295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4" descr="D0D1D7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5003800" cy="657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1264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BFC5F9-B1AB-4AC6-AEEA-755EA88168C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44" name="Rectangle 1"/>
          <p:cNvSpPr>
            <a:spLocks noChangeArrowheads="1"/>
          </p:cNvSpPr>
          <p:nvPr/>
        </p:nvSpPr>
        <p:spPr bwMode="auto">
          <a:xfrm>
            <a:off x="0" y="19050"/>
            <a:ext cx="9144000" cy="526256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32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Metencephalon: (Hindbrain)</a:t>
            </a:r>
          </a:p>
          <a:p>
            <a:pPr eaLnBrk="0" hangingPunct="0"/>
            <a:endParaRPr lang="en-US" sz="32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3200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Cerebellum:  coordination of movement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Ataxia-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jerky inaccurate movement produced by 			cerebellar damage.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Cerebellar peduncles:  connect cerebellum to the rest of the</a:t>
            </a: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brain stem.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Pons:  nuclei of cranial nerves 5-8.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4" descr="D0D1D7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5003800" cy="657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1469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616420-8431-4A80-B35F-DC8D169577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4692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4570413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36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Mesencephalon: (Midbrain)</a:t>
            </a:r>
          </a:p>
          <a:p>
            <a:pPr eaLnBrk="0" hangingPunct="0"/>
            <a:endParaRPr lang="en-US" sz="36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Superior colliculi:  vision</a:t>
            </a:r>
          </a:p>
          <a:p>
            <a:pPr eaLnBrk="0" hangingPunct="0"/>
            <a:endParaRPr lang="en-US" sz="9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Inferior colliculi:  audition</a:t>
            </a:r>
          </a:p>
          <a:p>
            <a:pPr eaLnBrk="0" hangingPunct="0"/>
            <a:endParaRPr lang="en-US" sz="9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 nuclei:  sensorimotor</a:t>
            </a: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Substantia nigra:  sensorimotor 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9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Periaqueductal gray:  (PAG) pain &amp; defensive behavior</a:t>
            </a:r>
            <a:endParaRPr lang="en-US" sz="9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4" descr="183F71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"/>
            <a:ext cx="4830763" cy="650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2008 Pearson Allyn &amp; Bacon Inc.</a:t>
            </a:r>
          </a:p>
        </p:txBody>
      </p:sp>
      <p:sp>
        <p:nvSpPr>
          <p:cNvPr id="11673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15EB68-9F99-4D69-B25C-DF8C90FD53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6740" name="Rectangle 1"/>
          <p:cNvSpPr>
            <a:spLocks noChangeArrowheads="1"/>
          </p:cNvSpPr>
          <p:nvPr/>
        </p:nvSpPr>
        <p:spPr bwMode="auto">
          <a:xfrm>
            <a:off x="0" y="-188913"/>
            <a:ext cx="9144000" cy="5632451"/>
          </a:xfrm>
          <a:prstGeom prst="rect">
            <a:avLst/>
          </a:prstGeom>
          <a:noFill/>
          <a:ln w="25400">
            <a:noFill/>
            <a:miter lim="800000"/>
            <a:headEnd type="none" w="sm" len="sm"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3600" b="1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3600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Diencephalon: (Forebrain)</a:t>
            </a:r>
          </a:p>
          <a:p>
            <a:pPr eaLnBrk="0" hangingPunct="0"/>
            <a:endParaRPr lang="en-US" sz="360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 Thalamus: sensory relay system to the cortex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Lateral geniculate:  vision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Medial geniculate:  audition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Ventral posterior:  somatosensory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Internal lamina:  white matter</a:t>
            </a:r>
          </a:p>
          <a:p>
            <a:pPr eaLnBrk="0" hangingPunct="0"/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lang="en-US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4" descr="8D86E8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8600"/>
            <a:ext cx="5165725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313</Words>
  <Application>Microsoft Office PowerPoint</Application>
  <PresentationFormat>On-screen Show (4:3)</PresentationFormat>
  <Paragraphs>185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Brown</dc:creator>
  <cp:lastModifiedBy>Chuck Brown</cp:lastModifiedBy>
  <cp:revision>1</cp:revision>
  <dcterms:created xsi:type="dcterms:W3CDTF">2010-02-04T17:32:59Z</dcterms:created>
  <dcterms:modified xsi:type="dcterms:W3CDTF">2010-02-04T17:41:39Z</dcterms:modified>
</cp:coreProperties>
</file>