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2" r:id="rId17"/>
    <p:sldId id="273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34E6A2-00C5-4A48-9615-D8B8AE4A46D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5"/>
            <p14:sldId id="267"/>
            <p14:sldId id="268"/>
            <p14:sldId id="269"/>
            <p14:sldId id="272"/>
            <p14:sldId id="273"/>
            <p14:sldId id="270"/>
            <p14:sldId id="271"/>
          </p14:sldIdLst>
        </p14:section>
        <p14:section name="Untitled Section" id="{EE2FC99F-5B7D-4863-AF70-4E8686ECD6D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A7438F3-E873-44D6-AFAD-D8C4DF594E3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B9CAE99-D092-47DA-BFEC-7D956A27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Flight Readiness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University of South Alabama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Conner Denton, John Faulk, </a:t>
            </a:r>
            <a:r>
              <a:rPr lang="en-US" dirty="0" err="1" smtClean="0">
                <a:solidFill>
                  <a:schemeClr val="bg1"/>
                </a:solidFill>
              </a:rPr>
              <a:t>Nghia</a:t>
            </a:r>
            <a:r>
              <a:rPr lang="en-US" dirty="0" smtClean="0">
                <a:solidFill>
                  <a:schemeClr val="bg1"/>
                </a:solidFill>
              </a:rPr>
              <a:t> Huynh, Kent Lino, Phillip </a:t>
            </a:r>
            <a:r>
              <a:rPr lang="en-US" dirty="0" err="1" smtClean="0">
                <a:solidFill>
                  <a:schemeClr val="bg1"/>
                </a:solidFill>
              </a:rPr>
              <a:t>Ruschmyer</a:t>
            </a:r>
            <a:r>
              <a:rPr lang="en-US" dirty="0" smtClean="0">
                <a:solidFill>
                  <a:schemeClr val="bg1"/>
                </a:solidFill>
              </a:rPr>
              <a:t>, &amp; Andrew </a:t>
            </a:r>
            <a:r>
              <a:rPr lang="en-US" dirty="0" err="1" smtClean="0">
                <a:solidFill>
                  <a:schemeClr val="bg1"/>
                </a:solidFill>
              </a:rPr>
              <a:t>Tindell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Mentor : Richard Kramer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01" y="624513"/>
            <a:ext cx="3577965" cy="32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</a:t>
            </a:r>
            <a:r>
              <a:rPr lang="en-US" dirty="0" smtClean="0"/>
              <a:t>Drift and Altitude of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Predicted drift from launch pad:</a:t>
            </a:r>
          </a:p>
          <a:p>
            <a:pPr lvl="1"/>
            <a:r>
              <a:rPr lang="en-US" dirty="0" smtClean="0"/>
              <a:t>5mph </a:t>
            </a:r>
            <a:r>
              <a:rPr lang="en-US" dirty="0" smtClean="0"/>
              <a:t>– </a:t>
            </a:r>
            <a:r>
              <a:rPr lang="en-US" dirty="0" smtClean="0"/>
              <a:t>220.87 </a:t>
            </a:r>
            <a:r>
              <a:rPr lang="en-US" dirty="0" smtClean="0"/>
              <a:t>ft.</a:t>
            </a:r>
          </a:p>
          <a:p>
            <a:pPr lvl="1"/>
            <a:r>
              <a:rPr lang="en-US" dirty="0" smtClean="0"/>
              <a:t>10mph – </a:t>
            </a:r>
            <a:r>
              <a:rPr lang="en-US" dirty="0" smtClean="0"/>
              <a:t>441.74</a:t>
            </a:r>
            <a:r>
              <a:rPr lang="en-US" dirty="0" smtClean="0"/>
              <a:t> </a:t>
            </a:r>
            <a:r>
              <a:rPr lang="en-US" dirty="0" smtClean="0"/>
              <a:t>ft.</a:t>
            </a:r>
          </a:p>
          <a:p>
            <a:pPr lvl="1"/>
            <a:r>
              <a:rPr lang="en-US" dirty="0" smtClean="0"/>
              <a:t>15mph – </a:t>
            </a:r>
            <a:r>
              <a:rPr lang="en-US" dirty="0" smtClean="0"/>
              <a:t>662.61</a:t>
            </a:r>
            <a:r>
              <a:rPr lang="en-US" dirty="0" smtClean="0"/>
              <a:t> </a:t>
            </a:r>
            <a:r>
              <a:rPr lang="en-US" dirty="0" smtClean="0"/>
              <a:t>ft.</a:t>
            </a:r>
          </a:p>
          <a:p>
            <a:pPr lvl="1"/>
            <a:r>
              <a:rPr lang="en-US" dirty="0" smtClean="0"/>
              <a:t>20mph – </a:t>
            </a:r>
            <a:r>
              <a:rPr lang="en-US" dirty="0" smtClean="0"/>
              <a:t>883.48</a:t>
            </a:r>
            <a:r>
              <a:rPr lang="en-US" dirty="0" smtClean="0"/>
              <a:t> </a:t>
            </a:r>
            <a:r>
              <a:rPr lang="en-US" dirty="0" smtClean="0"/>
              <a:t>ft.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Predicted altitude from launch pad</a:t>
            </a:r>
          </a:p>
          <a:p>
            <a:pPr lvl="1"/>
            <a:r>
              <a:rPr lang="en-US" dirty="0" smtClean="0"/>
              <a:t>5mph – 5407 ft.</a:t>
            </a:r>
          </a:p>
          <a:p>
            <a:pPr lvl="1"/>
            <a:r>
              <a:rPr lang="en-US" dirty="0" smtClean="0"/>
              <a:t>10 mph – 5372 ft.</a:t>
            </a:r>
          </a:p>
          <a:p>
            <a:pPr lvl="1"/>
            <a:r>
              <a:rPr lang="en-US" dirty="0" smtClean="0"/>
              <a:t>15 mph – 5337 ft.</a:t>
            </a:r>
          </a:p>
          <a:p>
            <a:pPr lvl="1"/>
            <a:r>
              <a:rPr lang="en-US" dirty="0" smtClean="0"/>
              <a:t>20 mph – 5312 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5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Payload Design </a:t>
            </a:r>
            <a:r>
              <a:rPr lang="en-US" dirty="0" smtClean="0"/>
              <a:t>&amp;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Turbine Schematic</a:t>
            </a:r>
          </a:p>
          <a:p>
            <a:pPr lvl="1" fontAlgn="base"/>
            <a:r>
              <a:rPr lang="en-US" dirty="0"/>
              <a:t>Ground connection</a:t>
            </a:r>
          </a:p>
          <a:p>
            <a:pPr lvl="1" fontAlgn="base"/>
            <a:r>
              <a:rPr lang="en-US" dirty="0"/>
              <a:t>Analog input </a:t>
            </a:r>
            <a:r>
              <a:rPr lang="en-US" dirty="0" smtClean="0"/>
              <a:t>connection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r>
              <a:rPr lang="en-US" dirty="0"/>
              <a:t>Pixy Camera Schematic</a:t>
            </a:r>
          </a:p>
          <a:p>
            <a:pPr lvl="1" fontAlgn="base"/>
            <a:r>
              <a:rPr lang="en-US" dirty="0"/>
              <a:t>ICSP connection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100" name="Picture 4" descr="https://lh3.googleusercontent.com/bB9EHda3WN3ZD4f1vMbPfXHKSOnqeH93XS8rcoK8LGxd3vBBR06qcNxgsLY6uVmGRjncBMKxDuDhOvJUHjti2pwk7CqHysEfQeEZfpd3sYGpxe2bLhOdf9F-u3JlwFX9GbUMr-9lL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48" y="3327850"/>
            <a:ext cx="2869840" cy="19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5.googleusercontent.com/IO0M5uC54eW7BfgYnR8E5bSV2jHCFpkCMv42PjQfXWQIjPKfxxmCrWEeZRJ1gvqTDlbJFIpdZsXJo14juFyz16vtJsWkVkrA1U1y71tHsCFje-HVlS1pYjd31pxmrdsr61xsTeok7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03" y="3123750"/>
            <a:ext cx="1980573" cy="23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9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Payload Design &amp;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Turbine Tray</a:t>
            </a:r>
          </a:p>
          <a:p>
            <a:pPr lvl="1" fontAlgn="base"/>
            <a:r>
              <a:rPr lang="en-US" dirty="0"/>
              <a:t>Secured in G10 fiberglass bay</a:t>
            </a:r>
          </a:p>
          <a:p>
            <a:pPr lvl="1" fontAlgn="base"/>
            <a:r>
              <a:rPr lang="en-US" dirty="0"/>
              <a:t>Stationary in booster bay</a:t>
            </a:r>
          </a:p>
          <a:p>
            <a:endParaRPr lang="en-US" dirty="0" smtClean="0"/>
          </a:p>
          <a:p>
            <a:pPr fontAlgn="base"/>
            <a:r>
              <a:rPr lang="en-US" dirty="0"/>
              <a:t>Pixy Camera Tray</a:t>
            </a:r>
          </a:p>
          <a:p>
            <a:pPr lvl="1" fontAlgn="base"/>
            <a:r>
              <a:rPr lang="en-US" dirty="0"/>
              <a:t>Need to design Pixy Camera Tray</a:t>
            </a:r>
          </a:p>
          <a:p>
            <a:pPr lvl="1" fontAlgn="base"/>
            <a:r>
              <a:rPr lang="en-US" dirty="0"/>
              <a:t>Secured in G10 fiberglass bay</a:t>
            </a:r>
          </a:p>
          <a:p>
            <a:pPr lvl="1" fontAlgn="base"/>
            <a:r>
              <a:rPr lang="en-US" dirty="0" err="1"/>
              <a:t>Plexiglass</a:t>
            </a:r>
            <a:r>
              <a:rPr lang="en-US" dirty="0"/>
              <a:t> bulkhead</a:t>
            </a:r>
          </a:p>
          <a:p>
            <a:endParaRPr lang="en-US" dirty="0"/>
          </a:p>
        </p:txBody>
      </p:sp>
      <p:pic>
        <p:nvPicPr>
          <p:cNvPr id="6146" name="Picture 2" descr="https://lh6.googleusercontent.com/5yhu7uEL-b1C7sURw38m_yK7To9eOYLQ1ike0OHNMisQ5YY094oaEZJFIvLtXCyDn-6yU5SE-L7Lq1yq7EDdOyhGV6A6buSNcesexvBGREDNuB53MwSOKpY00tDsznkOudQB5i2v3Z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t="9078" r="13548" b="8273"/>
          <a:stretch/>
        </p:blipFill>
        <p:spPr bwMode="auto">
          <a:xfrm>
            <a:off x="7837401" y="2179906"/>
            <a:ext cx="3209026" cy="2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39" y="4431400"/>
            <a:ext cx="19621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30" y="2162055"/>
            <a:ext cx="79348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Vehicle Attachment </a:t>
            </a:r>
            <a:r>
              <a:rPr lang="en-US" u="sng" dirty="0" smtClean="0"/>
              <a:t>Scheme</a:t>
            </a:r>
          </a:p>
          <a:p>
            <a:r>
              <a:rPr lang="en-US" b="1" dirty="0" smtClean="0"/>
              <a:t>Main Parachute (A</a:t>
            </a:r>
            <a:r>
              <a:rPr lang="en-US" b="1" dirty="0"/>
              <a:t>):</a:t>
            </a:r>
            <a:r>
              <a:rPr lang="en-US" b="1" dirty="0" smtClean="0"/>
              <a:t> </a:t>
            </a:r>
            <a:r>
              <a:rPr lang="en-US" dirty="0" smtClean="0"/>
              <a:t>Deploy at approximately </a:t>
            </a:r>
            <a:r>
              <a:rPr lang="en-US" dirty="0" smtClean="0"/>
              <a:t>700ft  </a:t>
            </a:r>
          </a:p>
          <a:p>
            <a:r>
              <a:rPr lang="en-US" b="1" dirty="0" smtClean="0"/>
              <a:t>Nosecone </a:t>
            </a:r>
            <a:r>
              <a:rPr lang="en-US" b="1" dirty="0"/>
              <a:t>(B)</a:t>
            </a:r>
            <a:r>
              <a:rPr lang="en-US" dirty="0" smtClean="0"/>
              <a:t>: Will deploy with main parachute</a:t>
            </a:r>
          </a:p>
          <a:p>
            <a:r>
              <a:rPr lang="en-US" b="1" dirty="0" smtClean="0"/>
              <a:t>Avionics</a:t>
            </a:r>
            <a:r>
              <a:rPr lang="en-US" b="1" dirty="0" smtClean="0"/>
              <a:t> </a:t>
            </a:r>
            <a:r>
              <a:rPr lang="en-US" b="1" dirty="0" smtClean="0"/>
              <a:t>Bay (C)</a:t>
            </a:r>
            <a:r>
              <a:rPr lang="en-US" dirty="0" smtClean="0"/>
              <a:t>: Houses hazard detection camera, altimeter, and parachute until apogee</a:t>
            </a:r>
          </a:p>
          <a:p>
            <a:r>
              <a:rPr lang="en-US" b="1" dirty="0"/>
              <a:t>Booster Bay (D)</a:t>
            </a:r>
            <a:r>
              <a:rPr lang="en-US" dirty="0" smtClean="0"/>
              <a:t>: Houses shock cord, motor, and turbine generation </a:t>
            </a:r>
            <a:r>
              <a:rPr lang="en-US" dirty="0" smtClean="0"/>
              <a:t>payload</a:t>
            </a:r>
          </a:p>
          <a:p>
            <a:r>
              <a:rPr lang="en-US" b="1" dirty="0" smtClean="0"/>
              <a:t>DC Wind Turbine (D): </a:t>
            </a:r>
            <a:r>
              <a:rPr lang="en-US" dirty="0" smtClean="0"/>
              <a:t>Housed in booster bay</a:t>
            </a:r>
          </a:p>
          <a:p>
            <a:pPr lvl="1"/>
            <a:r>
              <a:rPr lang="en-US" dirty="0" smtClean="0"/>
              <a:t>Turbine tray: round with spokes</a:t>
            </a:r>
          </a:p>
          <a:p>
            <a:pPr lvl="1"/>
            <a:r>
              <a:rPr lang="en-US" dirty="0" smtClean="0"/>
              <a:t>Directed air flow piping</a:t>
            </a:r>
            <a:endParaRPr lang="en-US" dirty="0" smtClean="0"/>
          </a:p>
          <a:p>
            <a:r>
              <a:rPr lang="en-US" b="1" dirty="0" smtClean="0"/>
              <a:t>Hazard Detection Camera (F</a:t>
            </a:r>
            <a:r>
              <a:rPr lang="en-US" b="1" dirty="0" smtClean="0"/>
              <a:t>)</a:t>
            </a:r>
            <a:r>
              <a:rPr lang="en-US" dirty="0" smtClean="0"/>
              <a:t>: Located in coupler</a:t>
            </a:r>
          </a:p>
          <a:p>
            <a:pPr lvl="1"/>
            <a:r>
              <a:rPr lang="en-US" dirty="0" smtClean="0"/>
              <a:t>G10 Fiberglass Bay &amp; Bulkhead</a:t>
            </a:r>
          </a:p>
          <a:p>
            <a:pPr lvl="1"/>
            <a:r>
              <a:rPr lang="en-US" dirty="0" err="1" smtClean="0"/>
              <a:t>Plexiglass</a:t>
            </a:r>
            <a:r>
              <a:rPr lang="en-US" dirty="0" smtClean="0"/>
              <a:t> Bulkhead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89" y="1758328"/>
            <a:ext cx="1562156" cy="44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with Ground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Stratologger</a:t>
            </a:r>
            <a:r>
              <a:rPr lang="en-US" b="1" dirty="0" smtClean="0"/>
              <a:t> #1</a:t>
            </a:r>
            <a:r>
              <a:rPr lang="en-US" dirty="0" smtClean="0"/>
              <a:t>: Will deploy both main designated altitude and drogue at apogee</a:t>
            </a:r>
          </a:p>
          <a:p>
            <a:r>
              <a:rPr lang="en-US" b="1" dirty="0" err="1" smtClean="0"/>
              <a:t>Stratologger</a:t>
            </a:r>
            <a:r>
              <a:rPr lang="en-US" b="1" dirty="0" smtClean="0"/>
              <a:t> #2</a:t>
            </a:r>
            <a:r>
              <a:rPr lang="en-US" dirty="0" smtClean="0"/>
              <a:t>: Designated as scoring competition altimeter</a:t>
            </a:r>
          </a:p>
          <a:p>
            <a:r>
              <a:rPr lang="en-US" b="1" dirty="0" err="1" smtClean="0"/>
              <a:t>PixyCam</a:t>
            </a:r>
            <a:r>
              <a:rPr lang="en-US" dirty="0" smtClean="0"/>
              <a:t>: Hazard detection payload capable of determining position away from descending vehicle</a:t>
            </a:r>
          </a:p>
          <a:p>
            <a:r>
              <a:rPr lang="en-US" b="1" dirty="0" smtClean="0"/>
              <a:t>Turbine Generator</a:t>
            </a:r>
            <a:r>
              <a:rPr lang="en-US" dirty="0" smtClean="0"/>
              <a:t>: Generates and logs the amount of current produced in order to prove that it can be used it further projects to power on board electronics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Test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54954" y="2189432"/>
            <a:ext cx="4828744" cy="3416301"/>
          </a:xfrm>
        </p:spPr>
        <p:txBody>
          <a:bodyPr>
            <a:noAutofit/>
          </a:bodyPr>
          <a:lstStyle/>
          <a:p>
            <a:pPr fontAlgn="base"/>
            <a:r>
              <a:rPr lang="en-US" sz="1400" dirty="0"/>
              <a:t>Hazard Detection Pixy Camera</a:t>
            </a:r>
          </a:p>
          <a:p>
            <a:pPr lvl="1" fontAlgn="base"/>
            <a:r>
              <a:rPr lang="en-US" sz="1400" dirty="0"/>
              <a:t>Test outside in normal climate conditions    </a:t>
            </a:r>
          </a:p>
          <a:p>
            <a:pPr lvl="2" fontAlgn="base"/>
            <a:r>
              <a:rPr lang="en-US" dirty="0" err="1"/>
              <a:t>Hinderance</a:t>
            </a:r>
            <a:r>
              <a:rPr lang="en-US" dirty="0"/>
              <a:t> of weather conditions</a:t>
            </a:r>
          </a:p>
          <a:p>
            <a:pPr lvl="2" fontAlgn="base"/>
            <a:r>
              <a:rPr lang="en-US" dirty="0"/>
              <a:t>Effects of sunlight</a:t>
            </a:r>
          </a:p>
          <a:p>
            <a:pPr lvl="1" fontAlgn="base"/>
            <a:r>
              <a:rPr lang="en-US" sz="1400" dirty="0"/>
              <a:t>Further equation accuracy testing</a:t>
            </a:r>
          </a:p>
          <a:p>
            <a:pPr lvl="2" fontAlgn="base"/>
            <a:r>
              <a:rPr lang="en-US" dirty="0"/>
              <a:t>Uniquely colored tarp for color ID</a:t>
            </a:r>
          </a:p>
          <a:p>
            <a:pPr lvl="2" fontAlgn="base"/>
            <a:r>
              <a:rPr lang="en-US" dirty="0"/>
              <a:t>Camera coordinates</a:t>
            </a:r>
          </a:p>
          <a:p>
            <a:pPr lvl="2" fontAlgn="base"/>
            <a:r>
              <a:rPr lang="en-US" dirty="0"/>
              <a:t>Absolute coordinates</a:t>
            </a:r>
          </a:p>
          <a:p>
            <a:pPr lvl="1" fontAlgn="base"/>
            <a:r>
              <a:rPr lang="en-US" sz="1400" dirty="0"/>
              <a:t>Full scale testing</a:t>
            </a:r>
          </a:p>
          <a:p>
            <a:pPr lvl="2" fontAlgn="base"/>
            <a:r>
              <a:rPr lang="en-US" dirty="0"/>
              <a:t>Ejection from avionics bay</a:t>
            </a:r>
          </a:p>
          <a:p>
            <a:pPr lvl="2" fontAlgn="base"/>
            <a:r>
              <a:rPr lang="en-US" dirty="0"/>
              <a:t>Tangling with shock cord</a:t>
            </a:r>
          </a:p>
          <a:p>
            <a:pPr lvl="2" fontAlgn="base"/>
            <a:r>
              <a:rPr lang="en-US" dirty="0"/>
              <a:t>Tilt during descent</a:t>
            </a:r>
          </a:p>
          <a:p>
            <a:pPr lvl="2" fontAlgn="base"/>
            <a:r>
              <a:rPr lang="en-US" dirty="0" err="1"/>
              <a:t>Plexiglass</a:t>
            </a:r>
            <a:r>
              <a:rPr lang="en-US" dirty="0"/>
              <a:t> clarity</a:t>
            </a:r>
          </a:p>
          <a:p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4205" y="2310202"/>
            <a:ext cx="4825159" cy="337770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Failsafe Drogue Deployment Turbine</a:t>
            </a:r>
          </a:p>
          <a:p>
            <a:pPr lvl="1" fontAlgn="base"/>
            <a:r>
              <a:rPr lang="en-US" dirty="0"/>
              <a:t>Full scale turbine voltage test with air jet</a:t>
            </a:r>
          </a:p>
          <a:p>
            <a:pPr lvl="2" fontAlgn="base"/>
            <a:r>
              <a:rPr lang="en-US" dirty="0"/>
              <a:t>Multimeter voltage testing</a:t>
            </a:r>
          </a:p>
          <a:p>
            <a:pPr lvl="2" fontAlgn="base"/>
            <a:r>
              <a:rPr lang="en-US" dirty="0"/>
              <a:t>Arduino Uno data logging</a:t>
            </a:r>
          </a:p>
          <a:p>
            <a:pPr lvl="1" fontAlgn="base"/>
            <a:r>
              <a:rPr lang="en-US" dirty="0"/>
              <a:t>Wind Tunnel Testing</a:t>
            </a:r>
          </a:p>
          <a:p>
            <a:pPr lvl="2" fontAlgn="base"/>
            <a:r>
              <a:rPr lang="en-US" dirty="0"/>
              <a:t>Airflow scoop stability</a:t>
            </a:r>
          </a:p>
          <a:p>
            <a:pPr lvl="2" fontAlgn="base"/>
            <a:r>
              <a:rPr lang="en-US" dirty="0"/>
              <a:t>Velocity of interior air flow</a:t>
            </a:r>
          </a:p>
          <a:p>
            <a:pPr lvl="2" fontAlgn="base"/>
            <a:r>
              <a:rPr lang="en-US" dirty="0"/>
              <a:t>Voltage testing</a:t>
            </a:r>
          </a:p>
          <a:p>
            <a:pPr lvl="1" fontAlgn="base"/>
            <a:r>
              <a:rPr lang="en-US" dirty="0"/>
              <a:t>Directed airflow piping</a:t>
            </a:r>
          </a:p>
          <a:p>
            <a:pPr lvl="2" fontAlgn="base"/>
            <a:r>
              <a:rPr lang="en-US" dirty="0"/>
              <a:t>Determine optimum piping positioning</a:t>
            </a:r>
          </a:p>
          <a:p>
            <a:pPr lvl="2" fontAlgn="base"/>
            <a:r>
              <a:rPr lang="en-US" dirty="0"/>
              <a:t>Max voltage allowance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6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System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Powder Charge Ejection Tests</a:t>
            </a:r>
          </a:p>
          <a:p>
            <a:pPr lvl="1"/>
            <a:r>
              <a:rPr lang="en-US" dirty="0" smtClean="0"/>
              <a:t>~2.0 grams (unsuccessful)</a:t>
            </a:r>
          </a:p>
          <a:p>
            <a:pPr lvl="1"/>
            <a:r>
              <a:rPr lang="en-US" dirty="0" smtClean="0"/>
              <a:t>~2.5 grams (successful)</a:t>
            </a:r>
            <a:endParaRPr lang="en-US" dirty="0"/>
          </a:p>
          <a:p>
            <a:r>
              <a:rPr lang="en-US" dirty="0" smtClean="0"/>
              <a:t>Altimeter Tests</a:t>
            </a:r>
          </a:p>
          <a:p>
            <a:pPr lvl="1"/>
            <a:r>
              <a:rPr lang="en-US" dirty="0" smtClean="0"/>
              <a:t>Vacuum testing</a:t>
            </a:r>
          </a:p>
          <a:p>
            <a:pPr lvl="1"/>
            <a:r>
              <a:rPr lang="en-US" dirty="0" smtClean="0"/>
              <a:t>Electrical disturbances</a:t>
            </a:r>
          </a:p>
          <a:p>
            <a:pPr lvl="2"/>
            <a:r>
              <a:rPr lang="en-US" dirty="0" smtClean="0"/>
              <a:t>Aluminum tape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21625" r="-5591" b="39328"/>
          <a:stretch/>
        </p:blipFill>
        <p:spPr>
          <a:xfrm>
            <a:off x="6578350" y="4951075"/>
            <a:ext cx="4750730" cy="162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09478" y="1920023"/>
            <a:ext cx="2488473" cy="33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Flight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Full Scale Flight:</a:t>
            </a:r>
          </a:p>
          <a:p>
            <a:pPr lvl="1"/>
            <a:r>
              <a:rPr lang="en-US" dirty="0" smtClean="0"/>
              <a:t>Apogee: 3507 ft.</a:t>
            </a:r>
          </a:p>
          <a:p>
            <a:pPr lvl="1"/>
            <a:r>
              <a:rPr lang="en-US" dirty="0" smtClean="0"/>
              <a:t>Deployment: Dual with main parachute at 700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Overloaded black powder charge so both parachutes deployed at apogee</a:t>
            </a:r>
          </a:p>
          <a:p>
            <a:r>
              <a:rPr lang="en-US" dirty="0" smtClean="0"/>
              <a:t>Second Full Scale Flight:</a:t>
            </a:r>
          </a:p>
          <a:p>
            <a:pPr lvl="1"/>
            <a:r>
              <a:rPr lang="en-US" dirty="0" smtClean="0"/>
              <a:t>Apogee: 2203 ft.</a:t>
            </a:r>
          </a:p>
          <a:p>
            <a:pPr lvl="1"/>
            <a:r>
              <a:rPr lang="en-US" dirty="0" smtClean="0"/>
              <a:t>Deployment: Dual with main parachute at 700</a:t>
            </a:r>
          </a:p>
          <a:p>
            <a:pPr lvl="1"/>
            <a:r>
              <a:rPr lang="en-US" dirty="0" smtClean="0"/>
              <a:t>Successful launch and recovery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58" y="2603500"/>
            <a:ext cx="3438525" cy="3181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9872" y="5865912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scale test flight.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416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Launch Vehicle Requirement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sub-scale </a:t>
            </a:r>
            <a:r>
              <a:rPr lang="en-US" dirty="0" smtClean="0"/>
              <a:t>launch</a:t>
            </a:r>
            <a:endParaRPr lang="en-US" dirty="0"/>
          </a:p>
          <a:p>
            <a:r>
              <a:rPr lang="en-US" dirty="0" smtClean="0"/>
              <a:t>Safe </a:t>
            </a:r>
            <a:r>
              <a:rPr lang="en-US" dirty="0"/>
              <a:t>f</a:t>
            </a:r>
            <a:r>
              <a:rPr lang="en-US" dirty="0" smtClean="0"/>
              <a:t>ull-scale launch</a:t>
            </a:r>
          </a:p>
          <a:p>
            <a:r>
              <a:rPr lang="en-US" dirty="0" smtClean="0"/>
              <a:t>Static ground testing</a:t>
            </a:r>
          </a:p>
          <a:p>
            <a:r>
              <a:rPr lang="en-US" dirty="0" err="1" smtClean="0"/>
              <a:t>OpenRocket</a:t>
            </a:r>
            <a:r>
              <a:rPr lang="en-US" dirty="0" smtClean="0"/>
              <a:t> simulations</a:t>
            </a:r>
          </a:p>
          <a:p>
            <a:r>
              <a:rPr lang="en-US" dirty="0" smtClean="0"/>
              <a:t>Future parachute drag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Payload Requirement Verification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Sub-scale mass simulations</a:t>
            </a:r>
          </a:p>
          <a:p>
            <a:r>
              <a:rPr lang="en-US" dirty="0" smtClean="0"/>
              <a:t>Full-scale mass simulations</a:t>
            </a:r>
          </a:p>
          <a:p>
            <a:r>
              <a:rPr lang="en-US" dirty="0" smtClean="0"/>
              <a:t>Static ground testing</a:t>
            </a:r>
          </a:p>
          <a:p>
            <a:r>
              <a:rPr lang="en-US" dirty="0" smtClean="0"/>
              <a:t>Wind tunnel testing</a:t>
            </a:r>
          </a:p>
          <a:p>
            <a:r>
              <a:rPr lang="en-US" dirty="0" smtClean="0"/>
              <a:t>Drop testing of camera bay</a:t>
            </a:r>
          </a:p>
          <a:p>
            <a:r>
              <a:rPr lang="en-US" dirty="0" smtClean="0"/>
              <a:t>Air jet testing of wind turbine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Launch Vehicle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Overall Vehicle Parameters</a:t>
            </a:r>
          </a:p>
          <a:p>
            <a:pPr marL="457200" lvl="1" indent="0">
              <a:buNone/>
            </a:pPr>
            <a:r>
              <a:rPr lang="en-US" sz="1800" dirty="0" smtClean="0"/>
              <a:t>Rocket height: 94 inches</a:t>
            </a:r>
          </a:p>
          <a:p>
            <a:pPr marL="457200" lvl="1" indent="0">
              <a:buNone/>
            </a:pPr>
            <a:r>
              <a:rPr lang="en-US" sz="1800" dirty="0" smtClean="0"/>
              <a:t>Body diameter: 4 inches</a:t>
            </a:r>
          </a:p>
          <a:p>
            <a:pPr marL="457200" lvl="1" indent="0">
              <a:buNone/>
            </a:pPr>
            <a:r>
              <a:rPr lang="en-US" sz="1800" dirty="0" smtClean="0"/>
              <a:t>Wall thickness: 1/16 inch</a:t>
            </a:r>
          </a:p>
          <a:p>
            <a:r>
              <a:rPr lang="en-US" sz="2200" dirty="0" smtClean="0"/>
              <a:t>Nosecone: </a:t>
            </a:r>
            <a:r>
              <a:rPr lang="en-US" sz="2200" dirty="0" err="1" smtClean="0"/>
              <a:t>Ogive</a:t>
            </a:r>
            <a:endParaRPr lang="en-US" sz="2200" dirty="0" smtClean="0"/>
          </a:p>
          <a:p>
            <a:r>
              <a:rPr lang="en-US" sz="2200" dirty="0" smtClean="0"/>
              <a:t>Fin design: Straight Tapered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59" y="2378133"/>
            <a:ext cx="4515928" cy="26713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3" y="5207298"/>
            <a:ext cx="6616460" cy="14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 Detection Camera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capable of spotting hazardous areas through point of view analysis</a:t>
            </a:r>
          </a:p>
          <a:p>
            <a:r>
              <a:rPr lang="en-US" dirty="0" smtClean="0"/>
              <a:t>Turbine Energy Conversion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on board turbine generator capable of converting energy sufficient for on board electronics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9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Rocket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AeroTech</a:t>
            </a:r>
            <a:r>
              <a:rPr lang="en-US" dirty="0" smtClean="0"/>
              <a:t> </a:t>
            </a:r>
            <a:r>
              <a:rPr lang="en-US" dirty="0" smtClean="0"/>
              <a:t>K1103X - 14</a:t>
            </a:r>
            <a:endParaRPr lang="en-US" dirty="0" smtClean="0"/>
          </a:p>
          <a:p>
            <a:r>
              <a:rPr lang="en-US" dirty="0" smtClean="0"/>
              <a:t>Total Impulse: </a:t>
            </a:r>
            <a:r>
              <a:rPr lang="en-US" dirty="0" smtClean="0"/>
              <a:t>1789 N</a:t>
            </a:r>
            <a:endParaRPr lang="en-US" dirty="0"/>
          </a:p>
          <a:p>
            <a:r>
              <a:rPr lang="en-US" dirty="0" smtClean="0"/>
              <a:t>Pre Burn Mass: </a:t>
            </a:r>
            <a:r>
              <a:rPr lang="en-US" dirty="0" smtClean="0"/>
              <a:t>1459 g</a:t>
            </a:r>
            <a:endParaRPr lang="en-US" dirty="0" smtClean="0"/>
          </a:p>
          <a:p>
            <a:r>
              <a:rPr lang="en-US" dirty="0" smtClean="0"/>
              <a:t>Post Burn Weight: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05" y="2714497"/>
            <a:ext cx="3448140" cy="1501343"/>
          </a:xfrm>
          <a:prstGeom prst="rect">
            <a:avLst/>
          </a:prstGeom>
        </p:spPr>
      </p:pic>
      <p:pic>
        <p:nvPicPr>
          <p:cNvPr id="1030" name="Picture 6" descr="http://www.alanmonk.com/content/aerotech%20cutaw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2" y="4472439"/>
            <a:ext cx="5749445" cy="17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5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Flight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Flight Stability</a:t>
            </a:r>
            <a:r>
              <a:rPr lang="en-US" dirty="0" smtClean="0"/>
              <a:t>: </a:t>
            </a:r>
            <a:r>
              <a:rPr lang="en-US" dirty="0" smtClean="0"/>
              <a:t>2.49</a:t>
            </a:r>
            <a:r>
              <a:rPr lang="en-US" dirty="0" smtClean="0"/>
              <a:t> </a:t>
            </a:r>
            <a:r>
              <a:rPr lang="en-US" dirty="0" err="1" smtClean="0"/>
              <a:t>cal</a:t>
            </a:r>
            <a:endParaRPr lang="en-US" dirty="0" smtClean="0"/>
          </a:p>
          <a:p>
            <a:r>
              <a:rPr lang="en-US" b="1" dirty="0" smtClean="0"/>
              <a:t>CP (Simulated): </a:t>
            </a:r>
            <a:r>
              <a:rPr lang="en-US" dirty="0" smtClean="0"/>
              <a:t>73.621 </a:t>
            </a:r>
            <a:r>
              <a:rPr lang="en-US" dirty="0" smtClean="0"/>
              <a:t>inches from nose</a:t>
            </a:r>
          </a:p>
          <a:p>
            <a:r>
              <a:rPr lang="en-US" b="1" dirty="0" smtClean="0"/>
              <a:t>CG (Experimental): </a:t>
            </a:r>
            <a:r>
              <a:rPr lang="en-US" dirty="0" smtClean="0"/>
              <a:t>63.659 </a:t>
            </a:r>
            <a:r>
              <a:rPr lang="en-US" dirty="0" smtClean="0"/>
              <a:t>inches from nose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063042"/>
            <a:ext cx="10027228" cy="27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1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to Weight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Thrust to Weight Ratio: </a:t>
            </a:r>
            <a:r>
              <a:rPr lang="en-US" dirty="0" smtClean="0"/>
              <a:t>16.05</a:t>
            </a:r>
            <a:endParaRPr lang="en-US" dirty="0" smtClean="0"/>
          </a:p>
          <a:p>
            <a:pPr lvl="1"/>
            <a:r>
              <a:rPr lang="en-US" dirty="0" smtClean="0"/>
              <a:t>Thrust: </a:t>
            </a:r>
            <a:r>
              <a:rPr lang="en-US" dirty="0" smtClean="0"/>
              <a:t>1103</a:t>
            </a:r>
            <a:r>
              <a:rPr lang="en-US" dirty="0" smtClean="0"/>
              <a:t> </a:t>
            </a:r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Weight: </a:t>
            </a:r>
            <a:r>
              <a:rPr lang="en-US" dirty="0" smtClean="0"/>
              <a:t>247 oz</a:t>
            </a:r>
            <a:r>
              <a:rPr lang="en-US" dirty="0" smtClean="0"/>
              <a:t>. -&gt; </a:t>
            </a:r>
            <a:r>
              <a:rPr lang="en-US" dirty="0" smtClean="0"/>
              <a:t>7.00</a:t>
            </a:r>
            <a:r>
              <a:rPr lang="en-US" dirty="0" smtClean="0"/>
              <a:t> </a:t>
            </a:r>
            <a:r>
              <a:rPr lang="en-US" dirty="0" smtClean="0"/>
              <a:t>kg -&gt; </a:t>
            </a:r>
            <a:r>
              <a:rPr lang="en-US" dirty="0" smtClean="0"/>
              <a:t>68.69 </a:t>
            </a:r>
            <a:r>
              <a:rPr lang="en-US" dirty="0" smtClean="0"/>
              <a:t>N</a:t>
            </a:r>
          </a:p>
          <a:p>
            <a:r>
              <a:rPr lang="en-US" dirty="0" smtClean="0"/>
              <a:t>Rail exit velocity: </a:t>
            </a:r>
          </a:p>
          <a:p>
            <a:pPr lvl="1"/>
            <a:r>
              <a:rPr lang="en-US" dirty="0" smtClean="0"/>
              <a:t>101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0691" y="5673428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Thrust curve of </a:t>
            </a:r>
            <a:r>
              <a:rPr lang="en-US" sz="1400" dirty="0" err="1" smtClean="0"/>
              <a:t>Aerotech</a:t>
            </a:r>
            <a:r>
              <a:rPr lang="en-US" sz="1400" dirty="0" smtClean="0"/>
              <a:t> K1103 motor.</a:t>
            </a:r>
            <a:endParaRPr lang="en-US" sz="1400" dirty="0"/>
          </a:p>
        </p:txBody>
      </p:sp>
      <p:pic>
        <p:nvPicPr>
          <p:cNvPr id="2050" name="Picture 2" descr="https://writelatex.s3.amazonaws.com/gktyjzksfcqv/uploads/1248/4696648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14" y="2475780"/>
            <a:ext cx="5660347" cy="30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2" y="296344"/>
            <a:ext cx="10515600" cy="1325563"/>
          </a:xfrm>
        </p:spPr>
        <p:txBody>
          <a:bodyPr/>
          <a:lstStyle/>
          <a:p>
            <a:r>
              <a:rPr lang="en-US" dirty="0" smtClean="0"/>
              <a:t>Mass Statement &amp; Margin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3" y="2292195"/>
            <a:ext cx="3117146" cy="44622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78" y="2292195"/>
            <a:ext cx="4023709" cy="1882303"/>
          </a:xfrm>
        </p:spPr>
      </p:pic>
    </p:spTree>
    <p:extLst>
      <p:ext uri="{BB962C8B-B14F-4D97-AF65-F5344CB8AC3E}">
        <p14:creationId xmlns:p14="http://schemas.microsoft.com/office/powerpoint/2010/main" val="110749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Drogue Parachute Size: 12 inches</a:t>
            </a:r>
          </a:p>
          <a:p>
            <a:r>
              <a:rPr lang="en-US" dirty="0" smtClean="0"/>
              <a:t>Main Parachute Size: 72 </a:t>
            </a:r>
            <a:r>
              <a:rPr lang="en-US" dirty="0" smtClean="0"/>
              <a:t>inches</a:t>
            </a:r>
          </a:p>
          <a:p>
            <a:r>
              <a:rPr lang="en-US" dirty="0" smtClean="0"/>
              <a:t>Calculated Descent Rates:</a:t>
            </a:r>
          </a:p>
          <a:p>
            <a:pPr lvl="1"/>
            <a:r>
              <a:rPr lang="en-US" dirty="0" smtClean="0"/>
              <a:t>Rocket body under drogue (white): 139.44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Rocket body under main (pink) : 23.24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writelatex.s3.amazonaws.com/gktyjzksfcqv/uploads/725/4662049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8" y="4311650"/>
            <a:ext cx="2742531" cy="22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ritelatex.s3.amazonaws.com/gktyjzksfcqv/uploads/724/4662048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1666" y="1983002"/>
            <a:ext cx="2035534" cy="27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Calculations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5163"/>
              </p:ext>
            </p:extLst>
          </p:nvPr>
        </p:nvGraphicFramePr>
        <p:xfrm>
          <a:off x="1788366" y="2790077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Nosecone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Avionics </a:t>
                      </a:r>
                      <a:r>
                        <a:rPr lang="en-US" dirty="0" smtClean="0"/>
                        <a:t>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Booster Bay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Take-off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86.10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894.63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1466.39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149.30 </a:t>
                      </a:r>
                      <a:r>
                        <a:rPr lang="en-US" baseline="0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1551.32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2542.79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3.90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40.54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66.45 </a:t>
                      </a:r>
                      <a:r>
                        <a:rPr lang="en-US" dirty="0" err="1" smtClean="0"/>
                        <a:t>ft-lbf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2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rgbClr val="FF0000"/>
      </a:dk1>
      <a:lt1>
        <a:sysClr val="window" lastClr="FFFFFF"/>
      </a:lt1>
      <a:dk2>
        <a:srgbClr val="FF0000"/>
      </a:dk2>
      <a:lt2>
        <a:srgbClr val="EEECE1"/>
      </a:lt2>
      <a:accent1>
        <a:srgbClr val="00206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4304</TotalTime>
  <Words>679</Words>
  <Application>Microsoft Office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Flight Readiness Review</vt:lpstr>
      <vt:lpstr>Final Launch Vehicle Parameters</vt:lpstr>
      <vt:lpstr>Key Design Features</vt:lpstr>
      <vt:lpstr>Final Rocket Motor</vt:lpstr>
      <vt:lpstr>Rocket Flight Stability</vt:lpstr>
      <vt:lpstr>Thrust to Weight Ratio</vt:lpstr>
      <vt:lpstr>Mass Statement &amp; Margin</vt:lpstr>
      <vt:lpstr>Recovery Parameters</vt:lpstr>
      <vt:lpstr>Kinetic Energy Calculations</vt:lpstr>
      <vt:lpstr>Predicted Drift and Altitude of Vehicle</vt:lpstr>
      <vt:lpstr>Final Payload Design &amp; Dimensions</vt:lpstr>
      <vt:lpstr>Final Payload Design &amp; Dimensions</vt:lpstr>
      <vt:lpstr>Payload Integration</vt:lpstr>
      <vt:lpstr>Interfaces with Ground Systems </vt:lpstr>
      <vt:lpstr>Payload Test Plan</vt:lpstr>
      <vt:lpstr>Recovery System Tests</vt:lpstr>
      <vt:lpstr>Full Scale Flight Tests</vt:lpstr>
      <vt:lpstr>Summary of Launch Vehicle Requirement Verification</vt:lpstr>
      <vt:lpstr>Summary of Payload Requirement Verification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Design Review</dc:title>
  <dc:creator>Kent Lino</dc:creator>
  <cp:lastModifiedBy>Kent Lino</cp:lastModifiedBy>
  <cp:revision>43</cp:revision>
  <dcterms:created xsi:type="dcterms:W3CDTF">2016-01-14T03:06:30Z</dcterms:created>
  <dcterms:modified xsi:type="dcterms:W3CDTF">2016-03-13T18:06:23Z</dcterms:modified>
</cp:coreProperties>
</file>