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164592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65" d="100"/>
          <a:sy n="65" d="100"/>
        </p:scale>
        <p:origin x="-1384" y="-144"/>
      </p:cViewPr>
      <p:guideLst>
        <p:guide orient="horz" pos="5216"/>
        <p:guide orient="horz" pos="10098"/>
        <p:guide pos="864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471488" y="692150"/>
            <a:ext cx="57737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B341125-7FD1-4FFC-BA04-8606EAC93EEB}" type="slidenum">
              <a:rPr lang="en-US"/>
              <a:pPr/>
              <a:t>‹#›</a:t>
            </a:fld>
            <a:endParaRPr lang="en-US"/>
          </a:p>
        </p:txBody>
      </p:sp>
    </p:spTree>
    <p:extLst>
      <p:ext uri="{BB962C8B-B14F-4D97-AF65-F5344CB8AC3E}">
        <p14:creationId xmlns:p14="http://schemas.microsoft.com/office/powerpoint/2010/main" val="16236385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2175DA-0793-4A20-9271-7587546B9D8B}"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4"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2008407" y="16156967"/>
            <a:ext cx="3000433" cy="1541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1"/>
          <p:cNvSpPr txBox="1"/>
          <p:nvPr userDrawn="1"/>
        </p:nvSpPr>
        <p:spPr>
          <a:xfrm>
            <a:off x="24999573" y="16067231"/>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9000">
              <a:srgbClr val="00205B"/>
            </a:gs>
          </a:gsLst>
          <a:lin ang="4800000" scaled="0"/>
        </a:gradFill>
        <a:effectLst/>
      </p:bgPr>
    </p:bg>
    <p:spTree>
      <p:nvGrpSpPr>
        <p:cNvPr id="1" name=""/>
        <p:cNvGrpSpPr/>
        <p:nvPr/>
      </p:nvGrpSpPr>
      <p:grpSpPr>
        <a:xfrm>
          <a:off x="0" y="0"/>
          <a:ext cx="0" cy="0"/>
          <a:chOff x="0" y="0"/>
          <a:chExt cx="0" cy="0"/>
        </a:xfrm>
      </p:grpSpPr>
      <p:sp>
        <p:nvSpPr>
          <p:cNvPr id="31" name="AutoShape 4"/>
          <p:cNvSpPr>
            <a:spLocks noChangeArrowheads="1"/>
          </p:cNvSpPr>
          <p:nvPr/>
        </p:nvSpPr>
        <p:spPr bwMode="auto">
          <a:xfrm>
            <a:off x="20525154" y="3048000"/>
            <a:ext cx="6477000" cy="12992100"/>
          </a:xfrm>
          <a:prstGeom prst="roundRect">
            <a:avLst>
              <a:gd name="adj" fmla="val 3682"/>
            </a:avLst>
          </a:prstGeom>
          <a:solidFill>
            <a:schemeClr val="bg1"/>
          </a:solidFill>
          <a:ln w="9525">
            <a:noFill/>
            <a:round/>
            <a:headEnd/>
            <a:tailEnd/>
          </a:ln>
          <a:effectLst/>
        </p:spPr>
        <p:txBody>
          <a:bodyPr wrap="none" anchor="ctr"/>
          <a:lstStyle/>
          <a:p>
            <a:endParaRPr lang="en-US"/>
          </a:p>
        </p:txBody>
      </p:sp>
      <p:sp>
        <p:nvSpPr>
          <p:cNvPr id="30" name="AutoShape 4"/>
          <p:cNvSpPr>
            <a:spLocks noChangeArrowheads="1"/>
          </p:cNvSpPr>
          <p:nvPr/>
        </p:nvSpPr>
        <p:spPr bwMode="auto">
          <a:xfrm>
            <a:off x="13803923" y="3048000"/>
            <a:ext cx="6477000" cy="12992100"/>
          </a:xfrm>
          <a:prstGeom prst="roundRect">
            <a:avLst>
              <a:gd name="adj" fmla="val 3682"/>
            </a:avLst>
          </a:prstGeom>
          <a:solidFill>
            <a:schemeClr val="bg1"/>
          </a:solidFill>
          <a:ln w="9525">
            <a:noFill/>
            <a:round/>
            <a:headEnd/>
            <a:tailEnd/>
          </a:ln>
          <a:effectLst/>
        </p:spPr>
        <p:txBody>
          <a:bodyPr wrap="none" anchor="ctr"/>
          <a:lstStyle/>
          <a:p>
            <a:endParaRPr lang="en-US"/>
          </a:p>
        </p:txBody>
      </p:sp>
      <p:sp>
        <p:nvSpPr>
          <p:cNvPr id="29" name="AutoShape 4"/>
          <p:cNvSpPr>
            <a:spLocks noChangeArrowheads="1"/>
          </p:cNvSpPr>
          <p:nvPr/>
        </p:nvSpPr>
        <p:spPr bwMode="auto">
          <a:xfrm>
            <a:off x="7082692" y="3048000"/>
            <a:ext cx="6477000" cy="12992100"/>
          </a:xfrm>
          <a:prstGeom prst="roundRect">
            <a:avLst>
              <a:gd name="adj" fmla="val 3682"/>
            </a:avLst>
          </a:prstGeom>
          <a:solidFill>
            <a:schemeClr val="bg1"/>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381000" y="3048000"/>
            <a:ext cx="6477000" cy="12992100"/>
          </a:xfrm>
          <a:prstGeom prst="roundRect">
            <a:avLst>
              <a:gd name="adj" fmla="val 3682"/>
            </a:avLst>
          </a:prstGeom>
          <a:solidFill>
            <a:schemeClr val="bg1"/>
          </a:solidFill>
          <a:ln w="9525">
            <a:noFill/>
            <a:round/>
            <a:headEnd/>
            <a:tailEnd/>
          </a:ln>
          <a:effectLst/>
        </p:spPr>
        <p:txBody>
          <a:bodyPr wrap="none" anchor="ctr"/>
          <a:lstStyle/>
          <a:p>
            <a:endParaRPr lang="en-US"/>
          </a:p>
        </p:txBody>
      </p:sp>
      <p:sp>
        <p:nvSpPr>
          <p:cNvPr id="2057" name="Text Box 9"/>
          <p:cNvSpPr txBox="1">
            <a:spLocks noChangeArrowheads="1"/>
          </p:cNvSpPr>
          <p:nvPr/>
        </p:nvSpPr>
        <p:spPr bwMode="auto">
          <a:xfrm>
            <a:off x="563563" y="4425950"/>
            <a:ext cx="6111875" cy="12130151"/>
          </a:xfrm>
          <a:prstGeom prst="rect">
            <a:avLst/>
          </a:prstGeom>
          <a:noFill/>
          <a:ln w="9525">
            <a:noFill/>
            <a:miter lim="800000"/>
            <a:headEnd/>
            <a:tailEnd/>
          </a:ln>
          <a:effectLst/>
        </p:spPr>
        <p:txBody>
          <a:bodyPr lIns="52247" tIns="26123" rIns="52247" bIns="26123">
            <a:spAutoFit/>
          </a:bodyPr>
          <a:lstStyle/>
          <a:p>
            <a:pPr algn="l" defTabSz="2508250" eaLnBrk="0" hangingPunct="0">
              <a:lnSpc>
                <a:spcPct val="95000"/>
              </a:lnSpc>
            </a:pPr>
            <a:r>
              <a:rPr lang="en-US" sz="1400" dirty="0">
                <a:latin typeface="Century Gothic"/>
                <a:cs typeface="Century Gothic"/>
              </a:rPr>
              <a:t>We hope you find this template useful! This one is set up to yield </a:t>
            </a:r>
            <a:r>
              <a:rPr lang="en-US" sz="1400" dirty="0" smtClean="0">
                <a:latin typeface="Century Gothic"/>
                <a:cs typeface="Century Gothic"/>
              </a:rPr>
              <a:t>a 60x36” (5x3’) </a:t>
            </a:r>
            <a:r>
              <a:rPr lang="en-US" sz="1400" dirty="0">
                <a:latin typeface="Century Gothic"/>
                <a:cs typeface="Century Gothic"/>
              </a:rPr>
              <a:t>horizontal poster when we print it at 200%.</a:t>
            </a:r>
          </a:p>
          <a:p>
            <a:pPr algn="l" defTabSz="2508250"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dirty="0">
                <a:latin typeface="Century Gothic"/>
                <a:cs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dirty="0">
                <a:latin typeface="Century Gothic"/>
                <a:cs typeface="Century Gothic"/>
              </a:rPr>
              <a:t>The boxes around the text will automatically fit the text you type, and if you click on the </a:t>
            </a:r>
            <a:r>
              <a:rPr lang="en-US" sz="1400" dirty="0" smtClean="0">
                <a:latin typeface="Century Gothic"/>
                <a:cs typeface="Century Gothic"/>
              </a:rPr>
              <a:t>text box, </a:t>
            </a:r>
            <a:r>
              <a:rPr lang="en-US" sz="1400" dirty="0">
                <a:latin typeface="Century Gothic"/>
                <a:cs typeface="Century Gothic"/>
              </a:rPr>
              <a:t>you can use the little handles that appear to stretch or squeeze the text boxes to whatever size you want. If you need just a little more room for your type, change the line spacing to a multiple of .90 or even .85 in home &gt;paragraph &gt;line spacing. The type in </a:t>
            </a:r>
            <a:r>
              <a:rPr lang="en-US" sz="1400" dirty="0" smtClean="0">
                <a:latin typeface="Century Gothic"/>
                <a:cs typeface="Century Gothic"/>
              </a:rPr>
              <a:t>this </a:t>
            </a:r>
            <a:r>
              <a:rPr lang="en-US" sz="1400" dirty="0">
                <a:latin typeface="Century Gothic"/>
                <a:cs typeface="Century Gothic"/>
              </a:rPr>
              <a:t>poster’s text boxes </a:t>
            </a:r>
            <a:r>
              <a:rPr lang="en-US" sz="1400" dirty="0" smtClean="0">
                <a:latin typeface="Century Gothic"/>
                <a:cs typeface="Century Gothic"/>
              </a:rPr>
              <a:t>should be </a:t>
            </a:r>
            <a:r>
              <a:rPr lang="en-US" sz="1400" dirty="0">
                <a:latin typeface="Century Gothic"/>
                <a:cs typeface="Century Gothic"/>
              </a:rPr>
              <a:t>at least </a:t>
            </a:r>
            <a:r>
              <a:rPr lang="en-US" sz="1400" dirty="0" smtClean="0">
                <a:latin typeface="Century Gothic"/>
                <a:cs typeface="Century Gothic"/>
              </a:rPr>
              <a:t>12 point, and will become 24 point when we print at 200%. </a:t>
            </a:r>
            <a:endParaRPr lang="en-US" sz="1400" dirty="0">
              <a:latin typeface="Century Gothic"/>
              <a:cs typeface="Century Gothic"/>
            </a:endParaRP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dirty="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b="1" dirty="0">
                <a:latin typeface="Century Gothic"/>
                <a:cs typeface="Century Gothic"/>
              </a:rPr>
              <a:t>How to bring things in from Excel® and Word®</a:t>
            </a:r>
            <a:endParaRPr lang="en-US" sz="1400" dirty="0">
              <a:latin typeface="Century Gothic"/>
              <a:cs typeface="Century Gothic"/>
            </a:endParaRP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b="1" dirty="0">
                <a:latin typeface="Century Gothic"/>
                <a:cs typeface="Century Gothic"/>
              </a:rPr>
              <a:t>Excel</a:t>
            </a:r>
            <a:r>
              <a:rPr lang="en-US" sz="1400" dirty="0">
                <a:latin typeface="Century Gothic"/>
                <a:cs typeface="Century Gothic"/>
              </a:rPr>
              <a:t>- select the chart, then copy (</a:t>
            </a:r>
            <a:r>
              <a:rPr lang="en-US" sz="1400" dirty="0" err="1">
                <a:latin typeface="Century Gothic"/>
                <a:cs typeface="Century Gothic"/>
              </a:rPr>
              <a:t>ctl+C</a:t>
            </a:r>
            <a:r>
              <a:rPr lang="en-US" sz="1400" dirty="0">
                <a:latin typeface="Century Gothic"/>
                <a:cs typeface="Century Gothic"/>
              </a:rPr>
              <a:t>), and paste (</a:t>
            </a:r>
            <a:r>
              <a:rPr lang="en-US" sz="1400" dirty="0" err="1">
                <a:latin typeface="Century Gothic"/>
                <a:cs typeface="Century Gothic"/>
              </a:rPr>
              <a:t>ctl+V</a:t>
            </a:r>
            <a:r>
              <a:rPr lang="en-US" sz="1400" dirty="0">
                <a:latin typeface="Century Gothic"/>
                <a:cs typeface="Century Gothic"/>
              </a:rPr>
              <a:t>) into PowerPoint®. The chart can then be stretched to fit or edited as required. </a:t>
            </a:r>
            <a:r>
              <a:rPr lang="en-US" sz="1400" b="1" i="1" u="sng" dirty="0">
                <a:latin typeface="Century Gothic"/>
                <a:cs typeface="Century Gothic"/>
              </a:rPr>
              <a:t>Watch out</a:t>
            </a:r>
            <a:r>
              <a:rPr lang="en-US" sz="14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b="1" dirty="0">
                <a:latin typeface="Century Gothic"/>
                <a:cs typeface="Century Gothic"/>
              </a:rPr>
              <a:t>Word</a:t>
            </a:r>
            <a:r>
              <a:rPr lang="en-US" sz="1400" dirty="0">
                <a:latin typeface="Century Gothic"/>
                <a:cs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b="1" dirty="0">
                <a:latin typeface="Century Gothic"/>
                <a:cs typeface="Century Gothic"/>
              </a:rPr>
              <a:t>Tables</a:t>
            </a:r>
            <a:r>
              <a:rPr lang="en-US" sz="1400" dirty="0">
                <a:latin typeface="Century Gothic"/>
                <a:cs typeface="Century Gothic"/>
              </a:rPr>
              <a:t> that come in funny can often be fixed by doing paste &gt;special &gt;enhanced metafile.</a:t>
            </a:r>
          </a:p>
          <a:p>
            <a:pPr algn="l" defTabSz="4389438" eaLnBrk="0" hangingPunct="0">
              <a:lnSpc>
                <a:spcPct val="95000"/>
              </a:lnSpc>
            </a:pPr>
            <a:endParaRPr lang="en-US" sz="1400" b="1" dirty="0">
              <a:latin typeface="Century Gothic"/>
              <a:cs typeface="Century Gothic"/>
            </a:endParaRPr>
          </a:p>
          <a:p>
            <a:pPr algn="l" defTabSz="4389438" eaLnBrk="0" hangingPunct="0">
              <a:lnSpc>
                <a:spcPct val="95000"/>
              </a:lnSpc>
            </a:pPr>
            <a:r>
              <a:rPr lang="en-US" sz="1400" b="1" dirty="0">
                <a:latin typeface="Century Gothic"/>
                <a:cs typeface="Century Gothic"/>
              </a:rPr>
              <a:t>Photos</a:t>
            </a:r>
            <a:endParaRPr lang="en-US" sz="1400" dirty="0">
              <a:latin typeface="Century Gothic"/>
              <a:cs typeface="Century Gothic"/>
            </a:endParaRP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dirty="0">
                <a:latin typeface="Century Gothic"/>
                <a:cs typeface="Century Gothic"/>
              </a:rPr>
              <a:t>We need images to be 72 to 100 dpi in their </a:t>
            </a:r>
            <a:r>
              <a:rPr lang="en-US" sz="1400" u="sng" dirty="0">
                <a:latin typeface="Century Gothic"/>
                <a:cs typeface="Century Gothic"/>
              </a:rPr>
              <a:t>final size</a:t>
            </a:r>
            <a:r>
              <a:rPr lang="en-US" sz="1400" dirty="0">
                <a:latin typeface="Century Gothic"/>
                <a:cs typeface="Century Gothic"/>
              </a:rPr>
              <a:t>, a rough rule of thumb that a  500 kb jpg (2 megapixel) image file can go up to 12x16” on your poster. Do insert &gt;from file to import them.</a:t>
            </a:r>
          </a:p>
          <a:p>
            <a:pPr algn="l" defTabSz="4389438" eaLnBrk="0" hangingPunct="0">
              <a:lnSpc>
                <a:spcPct val="95000"/>
              </a:lnSpc>
            </a:pPr>
            <a:endParaRPr lang="en-US" sz="1400" b="1" dirty="0">
              <a:latin typeface="Century Gothic"/>
              <a:cs typeface="Century Gothic"/>
            </a:endParaRPr>
          </a:p>
          <a:p>
            <a:pPr algn="l" defTabSz="4389438" eaLnBrk="0" hangingPunct="0">
              <a:lnSpc>
                <a:spcPct val="95000"/>
              </a:lnSpc>
            </a:pPr>
            <a:r>
              <a:rPr lang="en-US" sz="1400" b="1" dirty="0">
                <a:latin typeface="Century Gothic"/>
                <a:cs typeface="Century Gothic"/>
              </a:rPr>
              <a:t>Preview: </a:t>
            </a:r>
            <a:r>
              <a:rPr lang="en-US" sz="1400" dirty="0">
                <a:latin typeface="Century Gothic"/>
                <a:cs typeface="Century Gothic"/>
              </a:rPr>
              <a:t>To see your in poster in actual size, go to </a:t>
            </a:r>
            <a:r>
              <a:rPr lang="en-US" sz="1400" dirty="0" smtClean="0">
                <a:latin typeface="Century Gothic"/>
                <a:cs typeface="Century Gothic"/>
              </a:rPr>
              <a:t>view-zoom-200</a:t>
            </a:r>
            <a:r>
              <a:rPr lang="en-US" sz="1400" dirty="0">
                <a:latin typeface="Century Gothic"/>
                <a:cs typeface="Century Gothic"/>
              </a:rPr>
              <a:t>%. It’s important to walk through your poster viewing it at </a:t>
            </a:r>
            <a:r>
              <a:rPr lang="en-US" sz="1400" dirty="0" smtClean="0">
                <a:latin typeface="Century Gothic"/>
                <a:cs typeface="Century Gothic"/>
              </a:rPr>
              <a:t>full size to </a:t>
            </a:r>
            <a:r>
              <a:rPr lang="en-US" sz="1400" dirty="0">
                <a:latin typeface="Century Gothic"/>
                <a:cs typeface="Century Gothic"/>
              </a:rPr>
              <a:t>be sure it’s going to look OK.</a:t>
            </a:r>
          </a:p>
          <a:p>
            <a:pPr algn="l" defTabSz="4389438" eaLnBrk="0" hangingPunct="0">
              <a:lnSpc>
                <a:spcPct val="95000"/>
              </a:lnSpc>
            </a:pPr>
            <a:endParaRPr lang="en-US" sz="1400" dirty="0">
              <a:latin typeface="Century Gothic"/>
              <a:cs typeface="Century Gothic"/>
            </a:endParaRPr>
          </a:p>
          <a:p>
            <a:pPr algn="l" defTabSz="4389438" eaLnBrk="0" hangingPunct="0">
              <a:lnSpc>
                <a:spcPct val="95000"/>
              </a:lnSpc>
            </a:pPr>
            <a:r>
              <a:rPr lang="en-US" sz="1400" b="1" dirty="0">
                <a:latin typeface="Century Gothic"/>
                <a:cs typeface="Century Gothic"/>
              </a:rPr>
              <a:t>Feedback:</a:t>
            </a:r>
            <a:r>
              <a:rPr lang="en-US" sz="1400" dirty="0">
                <a:latin typeface="Century Gothic"/>
                <a:cs typeface="Century Gothic"/>
              </a:rPr>
              <a:t> If you have comments about how this template worked for you, email to sales@megaprint.com. We listen! Call us at 800-590-7850 if we can help in any way.</a:t>
            </a:r>
            <a:endParaRPr lang="en-US" sz="1400" b="1" dirty="0">
              <a:latin typeface="Century Gothic"/>
              <a:cs typeface="Century Gothic"/>
            </a:endParaRPr>
          </a:p>
        </p:txBody>
      </p:sp>
      <p:sp>
        <p:nvSpPr>
          <p:cNvPr id="2058" name="Text Box 10"/>
          <p:cNvSpPr txBox="1">
            <a:spLocks noChangeArrowheads="1"/>
          </p:cNvSpPr>
          <p:nvPr/>
        </p:nvSpPr>
        <p:spPr bwMode="auto">
          <a:xfrm>
            <a:off x="7239000" y="3276600"/>
            <a:ext cx="6143625"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latin typeface="Century Gothic"/>
                <a:cs typeface="Century Gothic"/>
              </a:rPr>
              <a:t>Methods</a:t>
            </a:r>
          </a:p>
        </p:txBody>
      </p:sp>
      <p:sp>
        <p:nvSpPr>
          <p:cNvPr id="2059" name="Text Box 11"/>
          <p:cNvSpPr txBox="1">
            <a:spLocks noChangeArrowheads="1"/>
          </p:cNvSpPr>
          <p:nvPr/>
        </p:nvSpPr>
        <p:spPr bwMode="auto">
          <a:xfrm>
            <a:off x="20764500" y="3279775"/>
            <a:ext cx="6143625"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latin typeface="Century Gothic"/>
                <a:cs typeface="Century Gothic"/>
              </a:rPr>
              <a:t>Conclusions</a:t>
            </a:r>
          </a:p>
        </p:txBody>
      </p:sp>
      <p:sp>
        <p:nvSpPr>
          <p:cNvPr id="2062" name="Text Box 14"/>
          <p:cNvSpPr txBox="1">
            <a:spLocks noChangeArrowheads="1"/>
          </p:cNvSpPr>
          <p:nvPr/>
        </p:nvSpPr>
        <p:spPr bwMode="auto">
          <a:xfrm>
            <a:off x="762000" y="317500"/>
            <a:ext cx="25574625" cy="2099470"/>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6500" b="1" dirty="0">
                <a:solidFill>
                  <a:srgbClr val="FFFFFF"/>
                </a:solidFill>
                <a:latin typeface="Century Gothic"/>
                <a:cs typeface="Century Gothic"/>
              </a:rPr>
              <a:t>Title of the Research Study</a:t>
            </a:r>
          </a:p>
          <a:p>
            <a:pPr defTabSz="2508250"/>
            <a:r>
              <a:rPr lang="en-US" sz="4500" b="1" dirty="0">
                <a:solidFill>
                  <a:srgbClr val="FFFFFF"/>
                </a:solidFill>
                <a:latin typeface="Century Gothic"/>
                <a:cs typeface="Century Gothic"/>
              </a:rPr>
              <a:t>PEOPLE WHO DID THE STUDY</a:t>
            </a:r>
          </a:p>
          <a:p>
            <a:pPr defTabSz="2508250"/>
            <a:r>
              <a:rPr lang="en-US" sz="2300" b="1" i="1" dirty="0">
                <a:solidFill>
                  <a:srgbClr val="FFFFFF"/>
                </a:solidFill>
                <a:latin typeface="Century Gothic"/>
                <a:cs typeface="Century Gothic"/>
              </a:rPr>
              <a:t>UNIVERSITIES AND/OR  HOSPITALS THEY ARE AFFILIATED WITH</a:t>
            </a:r>
            <a:endParaRPr lang="en-US" sz="4500" dirty="0">
              <a:solidFill>
                <a:srgbClr val="FFFFFF"/>
              </a:solidFill>
              <a:latin typeface="Century Gothic"/>
              <a:cs typeface="Century Gothic"/>
            </a:endParaRPr>
          </a:p>
        </p:txBody>
      </p:sp>
      <p:sp>
        <p:nvSpPr>
          <p:cNvPr id="2073" name="Text Box 25"/>
          <p:cNvSpPr txBox="1">
            <a:spLocks noChangeArrowheads="1"/>
          </p:cNvSpPr>
          <p:nvPr/>
        </p:nvSpPr>
        <p:spPr bwMode="auto">
          <a:xfrm>
            <a:off x="14530388" y="9407525"/>
            <a:ext cx="5191125" cy="560588"/>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3300" b="1" i="1">
                <a:latin typeface="Century Gothic"/>
                <a:cs typeface="Century Gothic"/>
              </a:rPr>
              <a:t>Figure #2</a:t>
            </a:r>
          </a:p>
        </p:txBody>
      </p:sp>
      <p:sp>
        <p:nvSpPr>
          <p:cNvPr id="2074" name="AutoShape 26"/>
          <p:cNvSpPr>
            <a:spLocks noChangeArrowheads="1"/>
          </p:cNvSpPr>
          <p:nvPr/>
        </p:nvSpPr>
        <p:spPr bwMode="auto">
          <a:xfrm>
            <a:off x="14409738" y="10363200"/>
            <a:ext cx="5238750" cy="51816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1043900" y="12573000"/>
            <a:ext cx="5191125" cy="560588"/>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3300">
                <a:latin typeface="Century Gothic"/>
                <a:cs typeface="Century Gothic"/>
              </a:rPr>
              <a:t>Bibliography</a:t>
            </a:r>
          </a:p>
        </p:txBody>
      </p:sp>
      <p:sp>
        <p:nvSpPr>
          <p:cNvPr id="2086" name="Text Box 38"/>
          <p:cNvSpPr txBox="1">
            <a:spLocks noChangeArrowheads="1"/>
          </p:cNvSpPr>
          <p:nvPr/>
        </p:nvSpPr>
        <p:spPr bwMode="auto">
          <a:xfrm>
            <a:off x="20880388" y="13115925"/>
            <a:ext cx="5741987" cy="2083801"/>
          </a:xfrm>
          <a:prstGeom prst="rect">
            <a:avLst/>
          </a:prstGeom>
          <a:noFill/>
          <a:ln w="57150" cmpd="thinThick">
            <a:noFill/>
            <a:miter lim="800000"/>
            <a:headEnd/>
            <a:tailEnd/>
          </a:ln>
          <a:effectLst/>
        </p:spPr>
        <p:txBody>
          <a:bodyPr lIns="34951" tIns="17475" rIns="34951" bIns="17475">
            <a:spAutoFit/>
          </a:bodyPr>
          <a:lstStyle/>
          <a:p>
            <a:pPr marL="195263" indent="-195263" algn="l" defTabSz="350838" eaLnBrk="0" hangingPunct="0">
              <a:lnSpc>
                <a:spcPct val="95000"/>
              </a:lnSpc>
            </a:pPr>
            <a:endParaRPr lang="en-US" sz="1400" b="1">
              <a:latin typeface="Century Gothic"/>
              <a:cs typeface="Century Gothic"/>
            </a:endParaRPr>
          </a:p>
          <a:p>
            <a:pPr marL="195263" indent="-195263" algn="l" defTabSz="350838" eaLnBrk="0" hangingPunct="0">
              <a:lnSpc>
                <a:spcPct val="95000"/>
              </a:lnSpc>
              <a:buFontTx/>
              <a:buAutoNum type="arabicPeriod"/>
            </a:pPr>
            <a:r>
              <a:rPr lang="en-US" sz="1400" b="1">
                <a:latin typeface="Century Gothic"/>
                <a:cs typeface="Century Gothic"/>
              </a:rPr>
              <a:t>Xxxxxxxxxxxxxxxxxxxxxxxxxxxxxxxxxxxxxxxxxxxxxxxxxxxxxxxxxxxxxxxxxxxxxxxxxxxxxxxxxxxxxxxxxxx</a:t>
            </a:r>
          </a:p>
          <a:p>
            <a:pPr marL="195263" indent="-195263" algn="l" defTabSz="350838" eaLnBrk="0" hangingPunct="0">
              <a:lnSpc>
                <a:spcPct val="95000"/>
              </a:lnSpc>
              <a:buFontTx/>
              <a:buAutoNum type="arabicPeriod"/>
            </a:pPr>
            <a:r>
              <a:rPr lang="en-US" sz="1400" b="1">
                <a:latin typeface="Century Gothic"/>
                <a:cs typeface="Century Gothic"/>
              </a:rPr>
              <a:t>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400" b="1">
                <a:latin typeface="Century Gothic"/>
                <a:cs typeface="Century Gothic"/>
              </a:rPr>
              <a:t>Xxxxxxxxxxxxxxxxxxxxxxxxxxxxxxxxxxxxxxxxxxxxxxxxxxxxxxxxxxxxxxxxxxxxxxxxxxxxxxxxxxxxxxxxxxxxxxxxxxxxxxxxxxxxxxxxxxxxxxx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400" b="1">
                <a:latin typeface="Century Gothic"/>
                <a:cs typeface="Century Gothic"/>
              </a:rPr>
              <a:t>Xxxxxxxxxxxxxxxxxxxxxxxxxxxxxxxxxxxxxxxxxxxxxxxxxxxxxxxxxxxxxxxxxxxxxxxxxxxxxxxxxxx</a:t>
            </a:r>
          </a:p>
          <a:p>
            <a:pPr marL="195263" indent="-195263" algn="l" defTabSz="350838" eaLnBrk="0" hangingPunct="0">
              <a:lnSpc>
                <a:spcPct val="95000"/>
              </a:lnSpc>
              <a:buFont typeface="Symbol" pitchFamily="18" charset="2"/>
              <a:buAutoNum type="arabicPeriod"/>
            </a:pPr>
            <a:endParaRPr lang="en-US" sz="1400" b="1">
              <a:latin typeface="Century Gothic"/>
              <a:cs typeface="Century Gothic"/>
            </a:endParaRPr>
          </a:p>
        </p:txBody>
      </p:sp>
      <p:sp>
        <p:nvSpPr>
          <p:cNvPr id="2087" name="Text Box 39"/>
          <p:cNvSpPr txBox="1">
            <a:spLocks noChangeArrowheads="1"/>
          </p:cNvSpPr>
          <p:nvPr/>
        </p:nvSpPr>
        <p:spPr bwMode="auto">
          <a:xfrm>
            <a:off x="13993813" y="4457700"/>
            <a:ext cx="6103937" cy="3662182"/>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4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400" dirty="0">
              <a:latin typeface="Century Gothic"/>
              <a:cs typeface="Century Gothic"/>
            </a:endParaRPr>
          </a:p>
          <a:p>
            <a:pPr algn="l" defTabSz="350838" eaLnBrk="0" hangingPunct="0">
              <a:lnSpc>
                <a:spcPct val="95000"/>
              </a:lnSpc>
            </a:pPr>
            <a:r>
              <a:rPr lang="en-US" sz="14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400" b="1" dirty="0">
              <a:latin typeface="Century Gothic"/>
              <a:cs typeface="Century Gothic"/>
            </a:endParaRPr>
          </a:p>
          <a:p>
            <a:pPr algn="l" defTabSz="350838" eaLnBrk="0" hangingPunct="0">
              <a:lnSpc>
                <a:spcPct val="95000"/>
              </a:lnSpc>
            </a:pPr>
            <a:endParaRPr lang="en-US" sz="1000" dirty="0">
              <a:latin typeface="Century Gothic"/>
              <a:cs typeface="Century Gothic"/>
            </a:endParaRPr>
          </a:p>
        </p:txBody>
      </p:sp>
      <p:sp>
        <p:nvSpPr>
          <p:cNvPr id="2088" name="Text Box 40"/>
          <p:cNvSpPr txBox="1">
            <a:spLocks noChangeArrowheads="1"/>
          </p:cNvSpPr>
          <p:nvPr/>
        </p:nvSpPr>
        <p:spPr bwMode="auto">
          <a:xfrm>
            <a:off x="20732750" y="4479925"/>
            <a:ext cx="6056313" cy="3662182"/>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4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400">
              <a:latin typeface="Century Gothic"/>
              <a:cs typeface="Century Gothic"/>
            </a:endParaRPr>
          </a:p>
          <a:p>
            <a:pPr algn="l" defTabSz="350838" eaLnBrk="0" hangingPunct="0">
              <a:lnSpc>
                <a:spcPct val="95000"/>
              </a:lnSpc>
            </a:pPr>
            <a:r>
              <a:rPr lang="en-US" sz="14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400" b="1">
              <a:latin typeface="Century Gothic"/>
              <a:cs typeface="Century Gothic"/>
            </a:endParaRPr>
          </a:p>
          <a:p>
            <a:pPr algn="l" defTabSz="350838" eaLnBrk="0" hangingPunct="0">
              <a:lnSpc>
                <a:spcPct val="95000"/>
              </a:lnSpc>
            </a:pPr>
            <a:endParaRPr lang="en-US" sz="1000">
              <a:latin typeface="Century Gothic"/>
              <a:cs typeface="Century Gothic"/>
            </a:endParaRPr>
          </a:p>
        </p:txBody>
      </p:sp>
      <p:sp>
        <p:nvSpPr>
          <p:cNvPr id="2090" name="Text Box 42"/>
          <p:cNvSpPr txBox="1">
            <a:spLocks noChangeArrowheads="1"/>
          </p:cNvSpPr>
          <p:nvPr/>
        </p:nvSpPr>
        <p:spPr bwMode="auto">
          <a:xfrm>
            <a:off x="523875" y="3276600"/>
            <a:ext cx="6143625"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dirty="0">
                <a:latin typeface="Century Gothic"/>
                <a:cs typeface="Century Gothic"/>
              </a:rPr>
              <a:t>Introduction</a:t>
            </a:r>
          </a:p>
        </p:txBody>
      </p:sp>
      <p:sp>
        <p:nvSpPr>
          <p:cNvPr id="2091" name="Text Box 43"/>
          <p:cNvSpPr txBox="1">
            <a:spLocks noChangeArrowheads="1"/>
          </p:cNvSpPr>
          <p:nvPr/>
        </p:nvSpPr>
        <p:spPr bwMode="auto">
          <a:xfrm>
            <a:off x="13954125" y="3282950"/>
            <a:ext cx="6143625"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latin typeface="Century Gothic"/>
                <a:cs typeface="Century Gothic"/>
              </a:rPr>
              <a:t>Results</a:t>
            </a:r>
          </a:p>
        </p:txBody>
      </p:sp>
      <p:sp>
        <p:nvSpPr>
          <p:cNvPr id="26" name="Text Box 19">
            <a:hlinkClick r:id="rId3"/>
          </p:cNvPr>
          <p:cNvSpPr txBox="1">
            <a:spLocks noChangeArrowheads="1"/>
          </p:cNvSpPr>
          <p:nvPr/>
        </p:nvSpPr>
        <p:spPr bwMode="auto">
          <a:xfrm>
            <a:off x="0" y="16711123"/>
            <a:ext cx="27432000"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smtClean="0">
                <a:solidFill>
                  <a:srgbClr val="0046D2"/>
                </a:solidFill>
              </a:rPr>
              <a:t>Order online at    https</a:t>
            </a:r>
            <a:r>
              <a:rPr lang="en-US" sz="3600" b="1" i="1" dirty="0">
                <a:solidFill>
                  <a:srgbClr val="0046D2"/>
                </a:solidFill>
              </a:rPr>
              <a:t>://www.postersession.com/order/</a:t>
            </a:r>
          </a:p>
        </p:txBody>
      </p:sp>
      <p:sp>
        <p:nvSpPr>
          <p:cNvPr id="32" name="Text Box 39"/>
          <p:cNvSpPr txBox="1">
            <a:spLocks noChangeArrowheads="1"/>
          </p:cNvSpPr>
          <p:nvPr/>
        </p:nvSpPr>
        <p:spPr bwMode="auto">
          <a:xfrm>
            <a:off x="7272583" y="4457700"/>
            <a:ext cx="6103937" cy="3662182"/>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4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400" dirty="0">
              <a:latin typeface="Century Gothic"/>
              <a:cs typeface="Century Gothic"/>
            </a:endParaRPr>
          </a:p>
          <a:p>
            <a:pPr algn="l" defTabSz="350838" eaLnBrk="0" hangingPunct="0">
              <a:lnSpc>
                <a:spcPct val="95000"/>
              </a:lnSpc>
            </a:pPr>
            <a:r>
              <a:rPr lang="en-US" sz="14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400" b="1" dirty="0">
              <a:latin typeface="Century Gothic"/>
              <a:cs typeface="Century Gothic"/>
            </a:endParaRPr>
          </a:p>
          <a:p>
            <a:pPr algn="l" defTabSz="350838" eaLnBrk="0" hangingPunct="0">
              <a:lnSpc>
                <a:spcPct val="95000"/>
              </a:lnSpc>
            </a:pPr>
            <a:endParaRPr lang="en-US" sz="1000" dirty="0">
              <a:latin typeface="Century Gothic"/>
              <a:cs typeface="Century Gothic"/>
            </a:endParaRPr>
          </a:p>
        </p:txBody>
      </p:sp>
      <p:cxnSp>
        <p:nvCxnSpPr>
          <p:cNvPr id="33" name="Straight Connector 32"/>
          <p:cNvCxnSpPr/>
          <p:nvPr/>
        </p:nvCxnSpPr>
        <p:spPr>
          <a:xfrm>
            <a:off x="1934845" y="4149532"/>
            <a:ext cx="3307279"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9085922" y="4149532"/>
            <a:ext cx="2441770"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6139306" y="4149532"/>
            <a:ext cx="1816540"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22235306" y="4149532"/>
            <a:ext cx="3242848"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5" name="Picture 4" descr="USA Logo_Primary_whit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608" y="613309"/>
            <a:ext cx="3572256" cy="1825752"/>
          </a:xfrm>
          <a:prstGeom prst="rect">
            <a:avLst/>
          </a:prstGeom>
        </p:spPr>
      </p:pic>
      <p:pic>
        <p:nvPicPr>
          <p:cNvPr id="38" name="Picture 37" descr="USA Logo_Primary_whit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081761" y="613309"/>
            <a:ext cx="3572256" cy="1825752"/>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17">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668</Words>
  <Application>Microsoft Macintosh PowerPoint</Application>
  <PresentationFormat>Custom</PresentationFormat>
  <Paragraphs>50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Horizontal Template</dc:title>
  <dc:creator>Ethan Shulda;www.postersession.com</dc:creator>
  <cp:keywords>www.postersession.com</cp:keywords>
  <dc:description>©MegaPrint Inc. 2009</dc:description>
  <cp:lastModifiedBy>Jarrett McCraw</cp:lastModifiedBy>
  <cp:revision>40</cp:revision>
  <dcterms:created xsi:type="dcterms:W3CDTF">2008-12-04T00:20:37Z</dcterms:created>
  <dcterms:modified xsi:type="dcterms:W3CDTF">2016-03-18T15:51:39Z</dcterms:modified>
  <cp:category>Research Poster</cp:category>
</cp:coreProperties>
</file>