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35661600" cy="32918400"/>
  <p:notesSz cx="30125988" cy="38261925"/>
  <p:defaultTextStyle>
    <a:defPPr>
      <a:defRPr lang="en-US"/>
    </a:defPPr>
    <a:lvl1pPr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1pPr>
    <a:lvl2pPr marL="4572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2pPr>
    <a:lvl3pPr marL="9144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3pPr>
    <a:lvl4pPr marL="13716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4pPr>
    <a:lvl5pPr marL="18288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325">
          <p15:clr>
            <a:srgbClr val="A4A3A4"/>
          </p15:clr>
        </p15:guide>
        <p15:guide id="2" pos="112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CCFF"/>
    <a:srgbClr val="CCFFCC"/>
    <a:srgbClr val="FFFFCC"/>
    <a:srgbClr val="D1FFD1"/>
    <a:srgbClr val="E5FFE5"/>
    <a:srgbClr val="CCFF66"/>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snapToGrid="0">
      <p:cViewPr varScale="1">
        <p:scale>
          <a:sx n="22" d="100"/>
          <a:sy n="22" d="100"/>
        </p:scale>
        <p:origin x="636" y="72"/>
      </p:cViewPr>
      <p:guideLst>
        <p:guide orient="horz" pos="1325"/>
        <p:guide pos="1123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13054013"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t" anchorCtr="0" compatLnSpc="1">
            <a:prstTxWarp prst="textNoShape">
              <a:avLst/>
            </a:prstTxWarp>
          </a:bodyPr>
          <a:lstStyle>
            <a:lvl1pPr algn="l" defTabSz="3908425" eaLnBrk="0" hangingPunct="0">
              <a:defRPr sz="5100" smtClean="0">
                <a:latin typeface="Arial" charset="0"/>
                <a:ea typeface="ＭＳ Ｐゴシック" charset="0"/>
                <a:cs typeface="ＭＳ Ｐゴシック" charset="0"/>
              </a:defRPr>
            </a:lvl1pPr>
          </a:lstStyle>
          <a:p>
            <a:pPr>
              <a:defRPr/>
            </a:pPr>
            <a:endParaRPr lang="en-US"/>
          </a:p>
        </p:txBody>
      </p:sp>
      <p:sp>
        <p:nvSpPr>
          <p:cNvPr id="15363" name="Rectangle 3"/>
          <p:cNvSpPr>
            <a:spLocks noGrp="1" noChangeArrowheads="1"/>
          </p:cNvSpPr>
          <p:nvPr>
            <p:ph type="dt" sz="quarter" idx="1"/>
          </p:nvPr>
        </p:nvSpPr>
        <p:spPr bwMode="auto">
          <a:xfrm>
            <a:off x="17064038" y="0"/>
            <a:ext cx="13055600"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0787" tIns="195394" rIns="390787" bIns="195394" numCol="1" anchor="t" anchorCtr="0" compatLnSpc="1">
            <a:prstTxWarp prst="textNoShape">
              <a:avLst/>
            </a:prstTxWarp>
          </a:bodyPr>
          <a:lstStyle>
            <a:lvl1pPr algn="r" defTabSz="3908425" eaLnBrk="0" hangingPunct="0">
              <a:defRPr sz="5100"/>
            </a:lvl1pPr>
          </a:lstStyle>
          <a:p>
            <a:fld id="{845AA439-A90E-4B99-9BD9-A52E1296F5A1}" type="datetime1">
              <a:rPr lang="en-US" altLang="en-US"/>
              <a:pPr/>
              <a:t>4/20/2016</a:t>
            </a:fld>
            <a:endParaRPr lang="en-US" altLang="en-US"/>
          </a:p>
        </p:txBody>
      </p:sp>
      <p:sp>
        <p:nvSpPr>
          <p:cNvPr id="15364" name="Rectangle 4"/>
          <p:cNvSpPr>
            <a:spLocks noGrp="1" noChangeArrowheads="1"/>
          </p:cNvSpPr>
          <p:nvPr>
            <p:ph type="ftr" sz="quarter" idx="2"/>
          </p:nvPr>
        </p:nvSpPr>
        <p:spPr bwMode="auto">
          <a:xfrm>
            <a:off x="0" y="36342638"/>
            <a:ext cx="13054013"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b" anchorCtr="0" compatLnSpc="1">
            <a:prstTxWarp prst="textNoShape">
              <a:avLst/>
            </a:prstTxWarp>
          </a:bodyPr>
          <a:lstStyle>
            <a:lvl1pPr algn="l" defTabSz="3908425" eaLnBrk="0" hangingPunct="0">
              <a:defRPr sz="5100" smtClean="0">
                <a:latin typeface="Arial" charset="0"/>
                <a:ea typeface="ＭＳ Ｐゴシック" charset="0"/>
                <a:cs typeface="ＭＳ Ｐゴシック" charset="0"/>
              </a:defRPr>
            </a:lvl1pPr>
          </a:lstStyle>
          <a:p>
            <a:pPr>
              <a:defRPr/>
            </a:pPr>
            <a:endParaRPr lang="en-US"/>
          </a:p>
        </p:txBody>
      </p:sp>
      <p:sp>
        <p:nvSpPr>
          <p:cNvPr id="15365" name="Rectangle 5"/>
          <p:cNvSpPr>
            <a:spLocks noGrp="1" noChangeArrowheads="1"/>
          </p:cNvSpPr>
          <p:nvPr>
            <p:ph type="sldNum" sz="quarter" idx="3"/>
          </p:nvPr>
        </p:nvSpPr>
        <p:spPr bwMode="auto">
          <a:xfrm>
            <a:off x="17064038" y="36342638"/>
            <a:ext cx="13055600"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0787" tIns="195394" rIns="390787" bIns="195394" numCol="1" anchor="b" anchorCtr="0" compatLnSpc="1">
            <a:prstTxWarp prst="textNoShape">
              <a:avLst/>
            </a:prstTxWarp>
          </a:bodyPr>
          <a:lstStyle>
            <a:lvl1pPr algn="r" defTabSz="3908425" eaLnBrk="0" hangingPunct="0">
              <a:defRPr sz="5100"/>
            </a:lvl1pPr>
          </a:lstStyle>
          <a:p>
            <a:fld id="{175AE161-46EB-4789-B9A0-FC3645CDBB7C}" type="slidenum">
              <a:rPr lang="en-US" altLang="en-US"/>
              <a:pPr/>
              <a:t>‹#›</a:t>
            </a:fld>
            <a:endParaRPr lang="en-US" altLang="en-US"/>
          </a:p>
        </p:txBody>
      </p:sp>
    </p:spTree>
    <p:extLst>
      <p:ext uri="{BB962C8B-B14F-4D97-AF65-F5344CB8AC3E}">
        <p14:creationId xmlns:p14="http://schemas.microsoft.com/office/powerpoint/2010/main" val="2700333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054013"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t" anchorCtr="0" compatLnSpc="1">
            <a:prstTxWarp prst="textNoShape">
              <a:avLst/>
            </a:prstTxWarp>
          </a:bodyPr>
          <a:lstStyle>
            <a:lvl1pPr algn="l" defTabSz="3908425">
              <a:defRPr sz="5100" smtClean="0">
                <a:latin typeface="Arial" charset="0"/>
                <a:ea typeface="ＭＳ Ｐゴシック" charset="0"/>
                <a:cs typeface="ＭＳ Ｐゴシック" charset="0"/>
              </a:defRPr>
            </a:lvl1pPr>
          </a:lstStyle>
          <a:p>
            <a:pPr>
              <a:defRPr/>
            </a:pPr>
            <a:endParaRPr lang="en-US"/>
          </a:p>
        </p:txBody>
      </p:sp>
      <p:sp>
        <p:nvSpPr>
          <p:cNvPr id="3075" name="Rectangle 3"/>
          <p:cNvSpPr>
            <a:spLocks noGrp="1" noChangeArrowheads="1"/>
          </p:cNvSpPr>
          <p:nvPr>
            <p:ph type="dt" idx="1"/>
          </p:nvPr>
        </p:nvSpPr>
        <p:spPr bwMode="auto">
          <a:xfrm>
            <a:off x="17064038" y="0"/>
            <a:ext cx="13055600"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t" anchorCtr="0" compatLnSpc="1">
            <a:prstTxWarp prst="textNoShape">
              <a:avLst/>
            </a:prstTxWarp>
          </a:bodyPr>
          <a:lstStyle>
            <a:lvl1pPr algn="r" defTabSz="3908425">
              <a:defRPr sz="5100" smtClean="0">
                <a:latin typeface="Arial" charset="0"/>
                <a:ea typeface="ＭＳ Ｐゴシック" charset="0"/>
                <a:cs typeface="ＭＳ Ｐゴシック"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7291388" y="2870200"/>
            <a:ext cx="15543212" cy="14347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3013075" y="18173700"/>
            <a:ext cx="24099838" cy="1721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36342638"/>
            <a:ext cx="13054013"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b" anchorCtr="0" compatLnSpc="1">
            <a:prstTxWarp prst="textNoShape">
              <a:avLst/>
            </a:prstTxWarp>
          </a:bodyPr>
          <a:lstStyle>
            <a:lvl1pPr algn="l" defTabSz="3908425">
              <a:defRPr sz="5100" smtClean="0">
                <a:latin typeface="Arial" charset="0"/>
                <a:ea typeface="ＭＳ Ｐゴシック" charset="0"/>
                <a:cs typeface="ＭＳ Ｐゴシック" charset="0"/>
              </a:defRPr>
            </a:lvl1pPr>
          </a:lstStyle>
          <a:p>
            <a:pPr>
              <a:defRPr/>
            </a:pPr>
            <a:endParaRPr lang="en-US"/>
          </a:p>
        </p:txBody>
      </p:sp>
      <p:sp>
        <p:nvSpPr>
          <p:cNvPr id="3079" name="Rectangle 7"/>
          <p:cNvSpPr>
            <a:spLocks noGrp="1" noChangeArrowheads="1"/>
          </p:cNvSpPr>
          <p:nvPr>
            <p:ph type="sldNum" sz="quarter" idx="5"/>
          </p:nvPr>
        </p:nvSpPr>
        <p:spPr bwMode="auto">
          <a:xfrm>
            <a:off x="17064038" y="36342638"/>
            <a:ext cx="13055600"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90787" tIns="195394" rIns="390787" bIns="195394" numCol="1" anchor="b" anchorCtr="0" compatLnSpc="1">
            <a:prstTxWarp prst="textNoShape">
              <a:avLst/>
            </a:prstTxWarp>
          </a:bodyPr>
          <a:lstStyle>
            <a:lvl1pPr algn="r" defTabSz="3908425">
              <a:defRPr sz="5100"/>
            </a:lvl1pPr>
          </a:lstStyle>
          <a:p>
            <a:fld id="{C155368F-4AF1-4D0F-AF6E-BAC30640F0B1}" type="slidenum">
              <a:rPr lang="en-US" altLang="en-US"/>
              <a:pPr/>
              <a:t>‹#›</a:t>
            </a:fld>
            <a:endParaRPr lang="en-US" altLang="en-US"/>
          </a:p>
        </p:txBody>
      </p:sp>
    </p:spTree>
    <p:extLst>
      <p:ext uri="{BB962C8B-B14F-4D97-AF65-F5344CB8AC3E}">
        <p14:creationId xmlns:p14="http://schemas.microsoft.com/office/powerpoint/2010/main" val="35250241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55368F-4AF1-4D0F-AF6E-BAC30640F0B1}" type="slidenum">
              <a:rPr lang="en-US" altLang="en-US" smtClean="0"/>
              <a:pPr/>
              <a:t>1</a:t>
            </a:fld>
            <a:endParaRPr lang="en-US" altLang="en-US"/>
          </a:p>
        </p:txBody>
      </p:sp>
    </p:spTree>
    <p:extLst>
      <p:ext uri="{BB962C8B-B14F-4D97-AF65-F5344CB8AC3E}">
        <p14:creationId xmlns:p14="http://schemas.microsoft.com/office/powerpoint/2010/main" val="311820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4353" y="10226675"/>
            <a:ext cx="30312898"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348702" y="18653125"/>
            <a:ext cx="24964197"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036FC3-9475-4030-8786-A4F7CA07BB02}" type="slidenum">
              <a:rPr lang="en-US" altLang="en-US"/>
              <a:pPr/>
              <a:t>‹#›</a:t>
            </a:fld>
            <a:endParaRPr lang="en-US" altLang="en-US"/>
          </a:p>
        </p:txBody>
      </p:sp>
    </p:spTree>
    <p:extLst>
      <p:ext uri="{BB962C8B-B14F-4D97-AF65-F5344CB8AC3E}">
        <p14:creationId xmlns:p14="http://schemas.microsoft.com/office/powerpoint/2010/main" val="205324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FA5C1CA-1EEC-41BC-9070-3EAD2A73A7DA}" type="slidenum">
              <a:rPr lang="en-US" altLang="en-US"/>
              <a:pPr/>
              <a:t>‹#›</a:t>
            </a:fld>
            <a:endParaRPr lang="en-US" altLang="en-US"/>
          </a:p>
        </p:txBody>
      </p:sp>
    </p:spTree>
    <p:extLst>
      <p:ext uri="{BB962C8B-B14F-4D97-AF65-F5344CB8AC3E}">
        <p14:creationId xmlns:p14="http://schemas.microsoft.com/office/powerpoint/2010/main" val="136424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855199" y="1317628"/>
            <a:ext cx="8023053"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83350" y="1317628"/>
            <a:ext cx="23942641"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94DA08B-51C4-4120-9918-CA10AEA42AFD}" type="slidenum">
              <a:rPr lang="en-US" altLang="en-US"/>
              <a:pPr/>
              <a:t>‹#›</a:t>
            </a:fld>
            <a:endParaRPr lang="en-US" altLang="en-US"/>
          </a:p>
        </p:txBody>
      </p:sp>
    </p:spTree>
    <p:extLst>
      <p:ext uri="{BB962C8B-B14F-4D97-AF65-F5344CB8AC3E}">
        <p14:creationId xmlns:p14="http://schemas.microsoft.com/office/powerpoint/2010/main" val="3885321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F1338F-366C-4315-A647-03EFC6AAEC4B}" type="slidenum">
              <a:rPr lang="en-US" altLang="en-US"/>
              <a:pPr/>
              <a:t>‹#›</a:t>
            </a:fld>
            <a:endParaRPr lang="en-US" altLang="en-US"/>
          </a:p>
        </p:txBody>
      </p:sp>
    </p:spTree>
    <p:extLst>
      <p:ext uri="{BB962C8B-B14F-4D97-AF65-F5344CB8AC3E}">
        <p14:creationId xmlns:p14="http://schemas.microsoft.com/office/powerpoint/2010/main" val="246253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1" y="21153441"/>
            <a:ext cx="3031289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17021" y="13952538"/>
            <a:ext cx="3031289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585F3C-25C3-40D6-A525-4AE6A39B7397}" type="slidenum">
              <a:rPr lang="en-US" altLang="en-US"/>
              <a:pPr/>
              <a:t>‹#›</a:t>
            </a:fld>
            <a:endParaRPr lang="en-US" altLang="en-US"/>
          </a:p>
        </p:txBody>
      </p:sp>
    </p:spTree>
    <p:extLst>
      <p:ext uri="{BB962C8B-B14F-4D97-AF65-F5344CB8AC3E}">
        <p14:creationId xmlns:p14="http://schemas.microsoft.com/office/powerpoint/2010/main" val="3197706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83350" y="7678738"/>
            <a:ext cx="15982846" cy="2172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895406" y="7678738"/>
            <a:ext cx="15982847" cy="2172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FCD3CB6-B0D5-415D-AD7E-E8DDF1770FA4}" type="slidenum">
              <a:rPr lang="en-US" altLang="en-US"/>
              <a:pPr/>
              <a:t>‹#›</a:t>
            </a:fld>
            <a:endParaRPr lang="en-US" altLang="en-US"/>
          </a:p>
        </p:txBody>
      </p:sp>
    </p:spTree>
    <p:extLst>
      <p:ext uri="{BB962C8B-B14F-4D97-AF65-F5344CB8AC3E}">
        <p14:creationId xmlns:p14="http://schemas.microsoft.com/office/powerpoint/2010/main" val="333313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83351" y="7369178"/>
            <a:ext cx="1575673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83351" y="10439403"/>
            <a:ext cx="1575673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116137" y="7369178"/>
            <a:ext cx="1576211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116137" y="10439403"/>
            <a:ext cx="1576211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CC6AF89-1798-40D8-BB9C-4CA7280FD68E}" type="slidenum">
              <a:rPr lang="en-US" altLang="en-US"/>
              <a:pPr/>
              <a:t>‹#›</a:t>
            </a:fld>
            <a:endParaRPr lang="en-US" altLang="en-US"/>
          </a:p>
        </p:txBody>
      </p:sp>
    </p:spTree>
    <p:extLst>
      <p:ext uri="{BB962C8B-B14F-4D97-AF65-F5344CB8AC3E}">
        <p14:creationId xmlns:p14="http://schemas.microsoft.com/office/powerpoint/2010/main" val="184656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10AE662-BD9F-4D86-B7C1-6E832976377E}" type="slidenum">
              <a:rPr lang="en-US" altLang="en-US"/>
              <a:pPr/>
              <a:t>‹#›</a:t>
            </a:fld>
            <a:endParaRPr lang="en-US" altLang="en-US"/>
          </a:p>
        </p:txBody>
      </p:sp>
    </p:spTree>
    <p:extLst>
      <p:ext uri="{BB962C8B-B14F-4D97-AF65-F5344CB8AC3E}">
        <p14:creationId xmlns:p14="http://schemas.microsoft.com/office/powerpoint/2010/main" val="4077073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6E312A9-FC4C-4727-B9DC-3DEBFBC5E0EF}" type="slidenum">
              <a:rPr lang="en-US" altLang="en-US"/>
              <a:pPr/>
              <a:t>‹#›</a:t>
            </a:fld>
            <a:endParaRPr lang="en-US" altLang="en-US"/>
          </a:p>
        </p:txBody>
      </p:sp>
    </p:spTree>
    <p:extLst>
      <p:ext uri="{BB962C8B-B14F-4D97-AF65-F5344CB8AC3E}">
        <p14:creationId xmlns:p14="http://schemas.microsoft.com/office/powerpoint/2010/main" val="194895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351" y="1311275"/>
            <a:ext cx="11732419"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3942426" y="1311275"/>
            <a:ext cx="19935825"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83351" y="6888163"/>
            <a:ext cx="11732419"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F068354-7A95-4DE4-98B4-4CCC98E661E9}" type="slidenum">
              <a:rPr lang="en-US" altLang="en-US"/>
              <a:pPr/>
              <a:t>‹#›</a:t>
            </a:fld>
            <a:endParaRPr lang="en-US" altLang="en-US"/>
          </a:p>
        </p:txBody>
      </p:sp>
    </p:spTree>
    <p:extLst>
      <p:ext uri="{BB962C8B-B14F-4D97-AF65-F5344CB8AC3E}">
        <p14:creationId xmlns:p14="http://schemas.microsoft.com/office/powerpoint/2010/main" val="291239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385" y="23042566"/>
            <a:ext cx="21397498"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989385" y="2941641"/>
            <a:ext cx="21397498"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989385" y="25763541"/>
            <a:ext cx="21397498"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EFF6426-818E-433F-9EBE-660C2562ACCA}" type="slidenum">
              <a:rPr lang="en-US" altLang="en-US"/>
              <a:pPr/>
              <a:t>‹#›</a:t>
            </a:fld>
            <a:endParaRPr lang="en-US" altLang="en-US"/>
          </a:p>
        </p:txBody>
      </p:sp>
    </p:spTree>
    <p:extLst>
      <p:ext uri="{BB962C8B-B14F-4D97-AF65-F5344CB8AC3E}">
        <p14:creationId xmlns:p14="http://schemas.microsoft.com/office/powerpoint/2010/main" val="268526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82763" y="1317625"/>
            <a:ext cx="320960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76831" tIns="288415" rIns="576831" bIns="288415"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782763" y="7678738"/>
            <a:ext cx="32096075" cy="2172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76831" tIns="288415" rIns="576831" bIns="2884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1782763" y="29978350"/>
            <a:ext cx="83216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lgn="l">
              <a:defRPr sz="8900">
                <a:latin typeface="Arial" pitchFamily="34" charset="0"/>
                <a:ea typeface="ＭＳ Ｐゴシック" pitchFamily="34"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12184063" y="29978350"/>
            <a:ext cx="112934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defRPr sz="8900">
                <a:latin typeface="Arial" pitchFamily="34" charset="0"/>
                <a:ea typeface="ＭＳ Ｐゴシック"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25557163" y="29978350"/>
            <a:ext cx="83216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lgn="r">
              <a:defRPr sz="8900"/>
            </a:lvl1pPr>
          </a:lstStyle>
          <a:p>
            <a:fld id="{2C0BE961-B0C3-4258-B1AD-74E79D21CEC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768975" rtl="0" eaLnBrk="0" fontAlgn="base" hangingPunct="0">
        <a:spcBef>
          <a:spcPct val="0"/>
        </a:spcBef>
        <a:spcAft>
          <a:spcPct val="0"/>
        </a:spcAft>
        <a:defRPr sz="27800">
          <a:solidFill>
            <a:schemeClr val="tx2"/>
          </a:solidFill>
          <a:latin typeface="+mj-lt"/>
          <a:ea typeface="ＭＳ Ｐゴシック" pitchFamily="-107" charset="-128"/>
          <a:cs typeface="ＭＳ Ｐゴシック" pitchFamily="-107" charset="-128"/>
        </a:defRPr>
      </a:lvl1pPr>
      <a:lvl2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2pPr>
      <a:lvl3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3pPr>
      <a:lvl4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4pPr>
      <a:lvl5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5pPr>
      <a:lvl6pPr marL="457200" algn="ctr" defTabSz="5768975" rtl="0" fontAlgn="base">
        <a:spcBef>
          <a:spcPct val="0"/>
        </a:spcBef>
        <a:spcAft>
          <a:spcPct val="0"/>
        </a:spcAft>
        <a:defRPr sz="27800">
          <a:solidFill>
            <a:schemeClr val="tx2"/>
          </a:solidFill>
          <a:latin typeface="Arial" charset="0"/>
        </a:defRPr>
      </a:lvl6pPr>
      <a:lvl7pPr marL="914400" algn="ctr" defTabSz="5768975" rtl="0" fontAlgn="base">
        <a:spcBef>
          <a:spcPct val="0"/>
        </a:spcBef>
        <a:spcAft>
          <a:spcPct val="0"/>
        </a:spcAft>
        <a:defRPr sz="27800">
          <a:solidFill>
            <a:schemeClr val="tx2"/>
          </a:solidFill>
          <a:latin typeface="Arial" charset="0"/>
        </a:defRPr>
      </a:lvl7pPr>
      <a:lvl8pPr marL="1371600" algn="ctr" defTabSz="5768975" rtl="0" fontAlgn="base">
        <a:spcBef>
          <a:spcPct val="0"/>
        </a:spcBef>
        <a:spcAft>
          <a:spcPct val="0"/>
        </a:spcAft>
        <a:defRPr sz="27800">
          <a:solidFill>
            <a:schemeClr val="tx2"/>
          </a:solidFill>
          <a:latin typeface="Arial" charset="0"/>
        </a:defRPr>
      </a:lvl8pPr>
      <a:lvl9pPr marL="1828800" algn="ctr" defTabSz="5768975" rtl="0" fontAlgn="base">
        <a:spcBef>
          <a:spcPct val="0"/>
        </a:spcBef>
        <a:spcAft>
          <a:spcPct val="0"/>
        </a:spcAft>
        <a:defRPr sz="27800">
          <a:solidFill>
            <a:schemeClr val="tx2"/>
          </a:solidFill>
          <a:latin typeface="Arial" charset="0"/>
        </a:defRPr>
      </a:lvl9pPr>
    </p:titleStyle>
    <p:bodyStyle>
      <a:lvl1pPr marL="2163763" indent="-2163763" algn="l" defTabSz="5768975" rtl="0" eaLnBrk="0" fontAlgn="base" hangingPunct="0">
        <a:spcBef>
          <a:spcPct val="20000"/>
        </a:spcBef>
        <a:spcAft>
          <a:spcPct val="0"/>
        </a:spcAft>
        <a:buChar char="•"/>
        <a:defRPr sz="20200">
          <a:solidFill>
            <a:schemeClr val="tx1"/>
          </a:solidFill>
          <a:latin typeface="+mn-lt"/>
          <a:ea typeface="ＭＳ Ｐゴシック" pitchFamily="-107" charset="-128"/>
          <a:cs typeface="ＭＳ Ｐゴシック" pitchFamily="-107" charset="-128"/>
        </a:defRPr>
      </a:lvl1pPr>
      <a:lvl2pPr marL="4686300" indent="-1801813" algn="l" defTabSz="5768975" rtl="0" eaLnBrk="0" fontAlgn="base" hangingPunct="0">
        <a:spcBef>
          <a:spcPct val="20000"/>
        </a:spcBef>
        <a:spcAft>
          <a:spcPct val="0"/>
        </a:spcAft>
        <a:buChar char="–"/>
        <a:defRPr sz="17600">
          <a:solidFill>
            <a:schemeClr val="tx1"/>
          </a:solidFill>
          <a:latin typeface="+mn-lt"/>
          <a:ea typeface="ＭＳ Ｐゴシック" pitchFamily="-107" charset="-128"/>
        </a:defRPr>
      </a:lvl2pPr>
      <a:lvl3pPr marL="7210425" indent="-1441450" algn="l" defTabSz="5768975" rtl="0" eaLnBrk="0" fontAlgn="base" hangingPunct="0">
        <a:spcBef>
          <a:spcPct val="20000"/>
        </a:spcBef>
        <a:spcAft>
          <a:spcPct val="0"/>
        </a:spcAft>
        <a:buChar char="•"/>
        <a:defRPr sz="15200">
          <a:solidFill>
            <a:schemeClr val="tx1"/>
          </a:solidFill>
          <a:latin typeface="+mn-lt"/>
          <a:ea typeface="ＭＳ Ｐゴシック" pitchFamily="-107" charset="-128"/>
        </a:defRPr>
      </a:lvl3pPr>
      <a:lvl4pPr marL="10094913" indent="-1441450" algn="l" defTabSz="5768975" rtl="0" eaLnBrk="0" fontAlgn="base" hangingPunct="0">
        <a:spcBef>
          <a:spcPct val="20000"/>
        </a:spcBef>
        <a:spcAft>
          <a:spcPct val="0"/>
        </a:spcAft>
        <a:buChar char="–"/>
        <a:defRPr sz="12600">
          <a:solidFill>
            <a:schemeClr val="tx1"/>
          </a:solidFill>
          <a:latin typeface="+mn-lt"/>
          <a:ea typeface="ＭＳ Ｐゴシック" pitchFamily="-107" charset="-128"/>
        </a:defRPr>
      </a:lvl4pPr>
      <a:lvl5pPr marL="12979400" indent="-1441450" algn="l" defTabSz="5768975" rtl="0" eaLnBrk="0" fontAlgn="base" hangingPunct="0">
        <a:spcBef>
          <a:spcPct val="20000"/>
        </a:spcBef>
        <a:spcAft>
          <a:spcPct val="0"/>
        </a:spcAft>
        <a:buChar char="»"/>
        <a:defRPr sz="12600">
          <a:solidFill>
            <a:schemeClr val="tx1"/>
          </a:solidFill>
          <a:latin typeface="+mn-lt"/>
          <a:ea typeface="ＭＳ Ｐゴシック" pitchFamily="-107" charset="-128"/>
        </a:defRPr>
      </a:lvl5pPr>
      <a:lvl6pPr marL="13436600" indent="-1441450" algn="l" defTabSz="5768975" rtl="0" fontAlgn="base">
        <a:spcBef>
          <a:spcPct val="20000"/>
        </a:spcBef>
        <a:spcAft>
          <a:spcPct val="0"/>
        </a:spcAft>
        <a:buChar char="»"/>
        <a:defRPr sz="12600">
          <a:solidFill>
            <a:schemeClr val="tx1"/>
          </a:solidFill>
          <a:latin typeface="+mn-lt"/>
        </a:defRPr>
      </a:lvl6pPr>
      <a:lvl7pPr marL="13893800" indent="-1441450" algn="l" defTabSz="5768975" rtl="0" fontAlgn="base">
        <a:spcBef>
          <a:spcPct val="20000"/>
        </a:spcBef>
        <a:spcAft>
          <a:spcPct val="0"/>
        </a:spcAft>
        <a:buChar char="»"/>
        <a:defRPr sz="12600">
          <a:solidFill>
            <a:schemeClr val="tx1"/>
          </a:solidFill>
          <a:latin typeface="+mn-lt"/>
        </a:defRPr>
      </a:lvl7pPr>
      <a:lvl8pPr marL="14351000" indent="-1441450" algn="l" defTabSz="5768975" rtl="0" fontAlgn="base">
        <a:spcBef>
          <a:spcPct val="20000"/>
        </a:spcBef>
        <a:spcAft>
          <a:spcPct val="0"/>
        </a:spcAft>
        <a:buChar char="»"/>
        <a:defRPr sz="12600">
          <a:solidFill>
            <a:schemeClr val="tx1"/>
          </a:solidFill>
          <a:latin typeface="+mn-lt"/>
        </a:defRPr>
      </a:lvl8pPr>
      <a:lvl9pPr marL="14808200" indent="-1441450" algn="l" defTabSz="5768975" rtl="0" fontAlgn="base">
        <a:spcBef>
          <a:spcPct val="20000"/>
        </a:spcBef>
        <a:spcAft>
          <a:spcPct val="0"/>
        </a:spcAft>
        <a:buChar char="»"/>
        <a:defRPr sz="12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5362" name="Text Box 93"/>
          <p:cNvSpPr txBox="1">
            <a:spLocks noChangeArrowheads="1"/>
          </p:cNvSpPr>
          <p:nvPr/>
        </p:nvSpPr>
        <p:spPr bwMode="auto">
          <a:xfrm>
            <a:off x="4730750" y="533400"/>
            <a:ext cx="25777825"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7200"/>
              <a:t>Biomarkers of Oxygen and Temperature Stress in Oysters </a:t>
            </a:r>
          </a:p>
          <a:p>
            <a:pPr eaLnBrk="1" hangingPunct="1"/>
            <a:endParaRPr lang="en-US" altLang="en-US" sz="800"/>
          </a:p>
          <a:p>
            <a:pPr eaLnBrk="1" hangingPunct="1"/>
            <a:r>
              <a:rPr lang="en-US" altLang="en-US" sz="4300"/>
              <a:t> </a:t>
            </a:r>
            <a:r>
              <a:rPr lang="en-US" altLang="en-US" sz="4400"/>
              <a:t>Kelsie Kronmiller</a:t>
            </a:r>
            <a:r>
              <a:rPr lang="en-US" altLang="en-US" sz="4400" baseline="30000"/>
              <a:t>1</a:t>
            </a:r>
            <a:r>
              <a:rPr lang="en-US" altLang="en-US" sz="4400"/>
              <a:t>, Heather Patterson</a:t>
            </a:r>
            <a:r>
              <a:rPr lang="en-US" altLang="en-US" sz="4400" baseline="30000"/>
              <a:t>2</a:t>
            </a:r>
            <a:r>
              <a:rPr lang="en-US" altLang="en-US" sz="4400"/>
              <a:t>, and Anne Boettcher</a:t>
            </a:r>
            <a:r>
              <a:rPr lang="en-US" altLang="en-US" sz="4400" baseline="30000"/>
              <a:t>1</a:t>
            </a:r>
            <a:endParaRPr lang="en-US" altLang="en-US" sz="4400"/>
          </a:p>
          <a:p>
            <a:pPr eaLnBrk="1" hangingPunct="1"/>
            <a:r>
              <a:rPr lang="en-US" altLang="en-US" sz="800"/>
              <a:t> </a:t>
            </a:r>
          </a:p>
          <a:p>
            <a:pPr eaLnBrk="1" hangingPunct="1"/>
            <a:r>
              <a:rPr lang="en-US" altLang="en-US" sz="4400" baseline="30000"/>
              <a:t>1</a:t>
            </a:r>
            <a:r>
              <a:rPr lang="en-US" altLang="en-US" sz="4400"/>
              <a:t>Department of Biology, University of South Alabama, Mobile, AL; </a:t>
            </a:r>
            <a:r>
              <a:rPr lang="en-US" altLang="en-US" sz="4400" baseline="30000"/>
              <a:t>2</a:t>
            </a:r>
            <a:r>
              <a:rPr lang="en-US" altLang="en-US" sz="4400"/>
              <a:t>Department of Marine Sciences, University of South Alabama, Mobile, AL and Dauphin Island Sea Lab, Dauphin Island, AL</a:t>
            </a:r>
          </a:p>
          <a:p>
            <a:pPr eaLnBrk="1" hangingPunct="1">
              <a:spcBef>
                <a:spcPct val="50000"/>
              </a:spcBef>
            </a:pPr>
            <a:endParaRPr lang="en-US" altLang="en-US" sz="2800"/>
          </a:p>
          <a:p>
            <a:pPr eaLnBrk="1" hangingPunct="1">
              <a:spcBef>
                <a:spcPct val="50000"/>
              </a:spcBef>
            </a:pPr>
            <a:endParaRPr lang="en-US" altLang="en-US" sz="2800"/>
          </a:p>
        </p:txBody>
      </p:sp>
      <p:sp>
        <p:nvSpPr>
          <p:cNvPr id="15363" name="Text Box 15"/>
          <p:cNvSpPr txBox="1">
            <a:spLocks noChangeArrowheads="1"/>
          </p:cNvSpPr>
          <p:nvPr/>
        </p:nvSpPr>
        <p:spPr bwMode="auto">
          <a:xfrm>
            <a:off x="12325350" y="29186188"/>
            <a:ext cx="10848975"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spcBef>
                <a:spcPct val="50000"/>
              </a:spcBef>
            </a:pPr>
            <a:r>
              <a:rPr lang="en-US" altLang="en-US" sz="3200" b="1"/>
              <a:t>ACKNOWLEDGEMENTS</a:t>
            </a:r>
          </a:p>
          <a:p>
            <a:pPr algn="l" eaLnBrk="1" hangingPunct="1">
              <a:spcBef>
                <a:spcPct val="50000"/>
              </a:spcBef>
            </a:pPr>
            <a:endParaRPr lang="en-US" altLang="en-US" sz="1800" b="1"/>
          </a:p>
          <a:p>
            <a:pPr lvl="1" algn="l">
              <a:lnSpc>
                <a:spcPct val="80000"/>
              </a:lnSpc>
            </a:pPr>
            <a:r>
              <a:rPr lang="en-US" altLang="en-US" sz="2400"/>
              <a:t>We thank the National Science Foundation, Dauphin Island Sea Lab, and USA Oyster Restoration Program for funding for this project.  We would also like to thank Julio Turrens, Ruth Carmichael, Tim Sherman, Emily Boone, and Jessica Dean for comments and laboratory assistance.  </a:t>
            </a:r>
          </a:p>
        </p:txBody>
      </p:sp>
      <p:sp>
        <p:nvSpPr>
          <p:cNvPr id="15364" name="Text Box 20"/>
          <p:cNvSpPr txBox="1">
            <a:spLocks noChangeArrowheads="1"/>
          </p:cNvSpPr>
          <p:nvPr/>
        </p:nvSpPr>
        <p:spPr bwMode="auto">
          <a:xfrm>
            <a:off x="24090313" y="5226050"/>
            <a:ext cx="11074400" cy="714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Conclusions</a:t>
            </a:r>
          </a:p>
          <a:p>
            <a:pPr eaLnBrk="1" hangingPunct="1"/>
            <a:endParaRPr lang="en-US" altLang="en-US" sz="2600"/>
          </a:p>
          <a:p>
            <a:pPr algn="l" eaLnBrk="1" hangingPunct="1">
              <a:buSzPct val="130000"/>
              <a:buFont typeface="Arial" pitchFamily="34" charset="0"/>
              <a:buChar char="•"/>
            </a:pPr>
            <a:r>
              <a:rPr lang="en-US" altLang="en-US" sz="2800">
                <a:sym typeface="Arial" pitchFamily="34" charset="0"/>
              </a:rPr>
              <a:t> Eutrophication and coastal hypoxia is a growing problem world wide, therefore, determination of the effects of these stressors on coastal ecosystems and development of biomarkers for detection of these factors is critical. </a:t>
            </a:r>
          </a:p>
          <a:p>
            <a:pPr algn="l" eaLnBrk="1" hangingPunct="1">
              <a:buSzPct val="130000"/>
              <a:buFont typeface="Arial" pitchFamily="34" charset="0"/>
              <a:buChar char="•"/>
            </a:pPr>
            <a:endParaRPr lang="en-US" altLang="en-US" sz="2800"/>
          </a:p>
          <a:p>
            <a:pPr algn="l" eaLnBrk="1" hangingPunct="1">
              <a:buSzPct val="130000"/>
              <a:buFont typeface="Arial" pitchFamily="34" charset="0"/>
              <a:buChar char="•"/>
            </a:pPr>
            <a:r>
              <a:rPr lang="en-US" altLang="en-US" sz="2800"/>
              <a:t> Previous studies have resulted in mixed results regarding the usefulness of HSP70 as a biomarker of hypoxia stress (Ueda 2006, Ueda &amp; Boettcher 2009).</a:t>
            </a:r>
          </a:p>
          <a:p>
            <a:pPr algn="l" eaLnBrk="1" hangingPunct="1">
              <a:buSzPct val="130000"/>
              <a:buFont typeface="Arial" pitchFamily="34" charset="0"/>
              <a:buChar char="•"/>
            </a:pPr>
            <a:endParaRPr lang="en-US" altLang="en-US" sz="2800"/>
          </a:p>
          <a:p>
            <a:pPr algn="l" eaLnBrk="1" hangingPunct="1">
              <a:buSzPct val="130000"/>
              <a:buFont typeface="Arial" pitchFamily="34" charset="0"/>
              <a:buChar char="•"/>
            </a:pPr>
            <a:r>
              <a:rPr lang="en-US" altLang="en-US" sz="2800"/>
              <a:t> In the current study, changes in expression of the inducible form or HSP70, HSP69 were seen for the gill tissue, with increases in expression in both the elevated temperature and elevated temperature+ hypoxia treatments, but not in the hypoxia treatment.</a:t>
            </a:r>
          </a:p>
          <a:p>
            <a:pPr algn="l" eaLnBrk="1" hangingPunct="1">
              <a:buSzPct val="130000"/>
              <a:buFont typeface="Arial" pitchFamily="34" charset="0"/>
              <a:buChar char="•"/>
            </a:pPr>
            <a:endParaRPr lang="en-US" altLang="en-US" sz="2800"/>
          </a:p>
          <a:p>
            <a:pPr algn="l" eaLnBrk="1" hangingPunct="1">
              <a:buSzPct val="130000"/>
            </a:pPr>
            <a:endParaRPr lang="en-US" altLang="en-US" sz="2800">
              <a:solidFill>
                <a:srgbClr val="FF0000"/>
              </a:solidFill>
            </a:endParaRPr>
          </a:p>
          <a:p>
            <a:pPr algn="l" eaLnBrk="1" hangingPunct="1">
              <a:buSzPct val="130000"/>
              <a:buFont typeface="Arial" pitchFamily="34" charset="0"/>
              <a:buChar char="•"/>
            </a:pPr>
            <a:endParaRPr lang="en-US" altLang="en-US" sz="2800"/>
          </a:p>
          <a:p>
            <a:pPr algn="l" eaLnBrk="1" hangingPunct="1">
              <a:buSzPct val="130000"/>
            </a:pPr>
            <a:endParaRPr lang="en-US" altLang="en-US" sz="2800"/>
          </a:p>
        </p:txBody>
      </p:sp>
      <p:sp>
        <p:nvSpPr>
          <p:cNvPr id="15365" name="Text Box 21"/>
          <p:cNvSpPr txBox="1">
            <a:spLocks noChangeArrowheads="1"/>
          </p:cNvSpPr>
          <p:nvPr/>
        </p:nvSpPr>
        <p:spPr bwMode="auto">
          <a:xfrm>
            <a:off x="703263" y="19978688"/>
            <a:ext cx="10852150" cy="999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Methods</a:t>
            </a:r>
            <a:endParaRPr lang="en-US" altLang="en-US" sz="2600"/>
          </a:p>
          <a:p>
            <a:pPr algn="l" eaLnBrk="1" hangingPunct="1"/>
            <a:endParaRPr lang="en-US" altLang="en-US" sz="2600"/>
          </a:p>
          <a:p>
            <a:pPr algn="l" eaLnBrk="1" hangingPunct="1"/>
            <a:r>
              <a:rPr lang="en-US" altLang="en-US" sz="2800" u="sng">
                <a:ea typeface="ヒラギノ角ゴ ProN W6" charset="-128"/>
              </a:rPr>
              <a:t>Sample Preparation</a:t>
            </a:r>
          </a:p>
          <a:p>
            <a:pPr algn="l" eaLnBrk="1" hangingPunct="1"/>
            <a:r>
              <a:rPr lang="en-US" altLang="en-US" sz="2800">
                <a:ea typeface="ヒラギノ角ゴ ProN W6" charset="-128"/>
              </a:rPr>
              <a:t>The effects of short-term hypoxia and elevated temperature on the expression of HSP70 in adult </a:t>
            </a:r>
            <a:r>
              <a:rPr lang="en-US" altLang="en-US" sz="2800" i="1">
                <a:ea typeface="ヒラギノ角ゴ ProN W6" charset="-128"/>
              </a:rPr>
              <a:t>C. virginica </a:t>
            </a:r>
            <a:r>
              <a:rPr lang="en-US" altLang="en-US" sz="2800">
                <a:ea typeface="ヒラギノ角ゴ ProN W6" charset="-128"/>
              </a:rPr>
              <a:t>were examined.  There were 4 treatments (n=5): 1. Normoxia (&gt;9 mg/mL O</a:t>
            </a:r>
            <a:r>
              <a:rPr lang="en-US" altLang="en-US" sz="2800" baseline="-25000">
                <a:ea typeface="ヒラギノ角ゴ ProN W6" charset="-128"/>
              </a:rPr>
              <a:t>2</a:t>
            </a:r>
            <a:r>
              <a:rPr lang="en-US" altLang="en-US" sz="2800">
                <a:ea typeface="ヒラギノ角ゴ ProN W6" charset="-128"/>
              </a:rPr>
              <a:t>) and ambient temperature (26 C) (AOAT), 2. Hypoxia (&lt;2 mg/ml O</a:t>
            </a:r>
            <a:r>
              <a:rPr lang="en-US" altLang="en-US" sz="2800" baseline="-25000">
                <a:ea typeface="ヒラギノ角ゴ ProN W6" charset="-128"/>
              </a:rPr>
              <a:t>2</a:t>
            </a:r>
            <a:r>
              <a:rPr lang="en-US" altLang="en-US" sz="2800">
                <a:ea typeface="ヒラギノ角ゴ ProN W6" charset="-128"/>
              </a:rPr>
              <a:t>) and ambient temperature (HAT), 3. Normoxia and elevated temperature (36 C) (AOET), and 4. Hypoxia and elevated temperature (HET).  Pre-exposure oysters were harvested immediately upon field collection and put on dry ice as pre-treatment controls (T0). Oysters in each treatment were exposed for 4 hours and the mantle, gill and adductor muscle were harvested and immediately frozen in liquid N</a:t>
            </a:r>
            <a:r>
              <a:rPr lang="en-US" altLang="en-US" sz="2800" baseline="-25000">
                <a:ea typeface="ヒラギノ角ゴ ProN W6" charset="-128"/>
              </a:rPr>
              <a:t>2</a:t>
            </a:r>
            <a:r>
              <a:rPr lang="en-US" altLang="en-US" sz="2800">
                <a:ea typeface="ヒラギノ角ゴ ProN W6" charset="-128"/>
              </a:rPr>
              <a:t> for analyses.   </a:t>
            </a:r>
          </a:p>
          <a:p>
            <a:pPr algn="l" eaLnBrk="1" hangingPunct="1"/>
            <a:endParaRPr lang="en-US" altLang="en-US" sz="1000">
              <a:ea typeface="ヒラギノ角ゴ ProN W6" charset="-128"/>
            </a:endParaRPr>
          </a:p>
          <a:p>
            <a:pPr algn="l" eaLnBrk="1" hangingPunct="1"/>
            <a:r>
              <a:rPr lang="en-US" altLang="en-US" sz="2800" u="sng">
                <a:ea typeface="ヒラギノ角ゴ ProN W6" charset="-128"/>
              </a:rPr>
              <a:t>Immunoblots</a:t>
            </a:r>
          </a:p>
          <a:p>
            <a:pPr algn="l" eaLnBrk="1" hangingPunct="1"/>
            <a:r>
              <a:rPr lang="en-US" altLang="en-US" sz="2800">
                <a:ea typeface="ヒラギノ角ゴ ProN W6" charset="-128"/>
              </a:rPr>
              <a:t>Samples were extracted in sodium dodecyl sulfate (SDS) sample buffer, run on an 8% SDS-polyacrylamide gel and transferred to nitrocellulose for probing.  A standard sample </a:t>
            </a:r>
            <a:r>
              <a:rPr lang="en-US" altLang="en-US" sz="2800"/>
              <a:t>was run on all gels for comparative purposes and was replicate 2 from the ambient oxygen elevated temperature treatment.  </a:t>
            </a:r>
          </a:p>
          <a:p>
            <a:pPr algn="l" eaLnBrk="1" hangingPunct="1"/>
            <a:endParaRPr lang="en-US" altLang="en-US" sz="1000">
              <a:ea typeface="ヒラギノ角ゴ ProN W6" charset="-128"/>
            </a:endParaRPr>
          </a:p>
          <a:p>
            <a:pPr algn="l" eaLnBrk="1" hangingPunct="1"/>
            <a:r>
              <a:rPr lang="en-US" altLang="en-US" sz="2800" u="sng">
                <a:ea typeface="ヒラギノ角ゴ ProN W6" charset="-128"/>
              </a:rPr>
              <a:t>Analysis</a:t>
            </a:r>
          </a:p>
          <a:p>
            <a:pPr algn="l" eaLnBrk="1" hangingPunct="1"/>
            <a:r>
              <a:rPr lang="en-US" altLang="en-US" sz="2800">
                <a:ea typeface="ヒラギノ角ゴ ProN W6" charset="-128"/>
              </a:rPr>
              <a:t>Intensity data was arcsine transformed prior to analyses, expression among treatments was compared using a Model 1 ANOVA and Tukey multiple comparison test with α = 0.05.</a:t>
            </a:r>
          </a:p>
        </p:txBody>
      </p:sp>
      <p:sp>
        <p:nvSpPr>
          <p:cNvPr id="15366" name="Text Box 61"/>
          <p:cNvSpPr txBox="1">
            <a:spLocks noChangeArrowheads="1"/>
          </p:cNvSpPr>
          <p:nvPr/>
        </p:nvSpPr>
        <p:spPr bwMode="auto">
          <a:xfrm>
            <a:off x="452438" y="28651200"/>
            <a:ext cx="24542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spcBef>
                <a:spcPct val="50000"/>
              </a:spcBef>
            </a:pPr>
            <a:endParaRPr lang="en-US" altLang="en-US" sz="2600"/>
          </a:p>
        </p:txBody>
      </p:sp>
      <p:sp>
        <p:nvSpPr>
          <p:cNvPr id="15367" name="Text Box 98"/>
          <p:cNvSpPr txBox="1">
            <a:spLocks noChangeArrowheads="1"/>
          </p:cNvSpPr>
          <p:nvPr/>
        </p:nvSpPr>
        <p:spPr bwMode="auto">
          <a:xfrm>
            <a:off x="711200" y="5040313"/>
            <a:ext cx="10982325" cy="866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Abstract</a:t>
            </a:r>
          </a:p>
          <a:p>
            <a:pPr eaLnBrk="1" hangingPunct="1"/>
            <a:endParaRPr lang="en-US" altLang="en-US" sz="2800" b="1"/>
          </a:p>
          <a:p>
            <a:pPr algn="l" eaLnBrk="1" hangingPunct="1"/>
            <a:r>
              <a:rPr lang="en-US" altLang="en-US" sz="2800"/>
              <a:t>Duration and intensity of hypoxic events are increasing in coastal waters worldwide, creating stress for organisms such as the Eastern oyster, </a:t>
            </a:r>
            <a:r>
              <a:rPr lang="en-US" altLang="en-US" sz="2800" i="1"/>
              <a:t>Crassostrea virginica</a:t>
            </a:r>
            <a:r>
              <a:rPr lang="en-US" altLang="en-US" sz="2800"/>
              <a:t>.  Controlled laboratory studies were performed in an effort to identify potential biomarkers of oxygen stress in </a:t>
            </a:r>
            <a:r>
              <a:rPr lang="en-US" altLang="en-US" sz="2800" i="1"/>
              <a:t>C. virginica</a:t>
            </a:r>
            <a:r>
              <a:rPr lang="en-US" altLang="en-US" sz="2800"/>
              <a:t>.  These studies examined temperature and hypoxia alone and in combination.  We investigated heat shock protein 70 (HSP70) as a potential biomarker.  We measured expression of both the constitutive and inducible forms of HSP70 and looked at three tissue types, gill, adductor muscle, and mantle.  Our results indicate that in the gill there is an upregulation of HSP69, the inducible form of HSP70,  in both the elevated temperature and elevated temperature + hypoxia treatment, but not in the hypoxia alone treatment.  The results for the abductor muscle and mantle on the other hand showed no significant differences in expression across treatments for either the constitutive or inducible forms. Since HSPs serve a protective role during stress events, the lack of response seen with hypoxia may indicate that under this type of stress, oysters may have decreased resistance to this and other forms of stress.  Additional biomarkers, including p38-MAP kinase are currently being investigated.  </a:t>
            </a:r>
          </a:p>
        </p:txBody>
      </p:sp>
      <p:sp>
        <p:nvSpPr>
          <p:cNvPr id="15368" name="Text Box 19"/>
          <p:cNvSpPr txBox="1">
            <a:spLocks noChangeArrowheads="1"/>
          </p:cNvSpPr>
          <p:nvPr/>
        </p:nvSpPr>
        <p:spPr bwMode="auto">
          <a:xfrm>
            <a:off x="736600" y="15917863"/>
            <a:ext cx="10985500" cy="286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Hypothesis</a:t>
            </a:r>
          </a:p>
          <a:p>
            <a:pPr eaLnBrk="1" hangingPunct="1"/>
            <a:endParaRPr lang="en-US" altLang="en-US" sz="2800"/>
          </a:p>
          <a:p>
            <a:pPr algn="l" eaLnBrk="1" hangingPunct="1"/>
            <a:r>
              <a:rPr lang="en-US" altLang="en-US" sz="2800">
                <a:ea typeface="ヒラギノ角ゴ ProN W6" charset="-128"/>
              </a:rPr>
              <a:t>Elevated temperature, hypoxia, and/or the combination of these two treatments will affect the expression of HSP70 isoforms (HSC 77, HSC 72, or HSP69) in adult </a:t>
            </a:r>
            <a:r>
              <a:rPr lang="en-US" altLang="en-US" sz="2800" i="1">
                <a:ea typeface="ヒラギノ角ゴ ProN W6" charset="-128"/>
              </a:rPr>
              <a:t>Crassostrea virginica</a:t>
            </a:r>
            <a:r>
              <a:rPr lang="en-US" altLang="en-US" sz="2800">
                <a:ea typeface="ヒラギノ角ゴ ProN W6" charset="-128"/>
              </a:rPr>
              <a:t>.</a:t>
            </a:r>
          </a:p>
        </p:txBody>
      </p:sp>
      <p:pic>
        <p:nvPicPr>
          <p:cNvPr id="15369" name="Picture 97" descr="biology logo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175" y="533400"/>
            <a:ext cx="3362325"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4"/>
          <p:cNvPicPr>
            <a:picLocks noChangeAspect="1" noChangeArrowheads="1"/>
          </p:cNvPicPr>
          <p:nvPr/>
        </p:nvPicPr>
        <p:blipFill>
          <a:blip r:embed="rId4">
            <a:extLst>
              <a:ext uri="{28A0092B-C50C-407E-A947-70E740481C1C}">
                <a14:useLocalDpi xmlns:a14="http://schemas.microsoft.com/office/drawing/2010/main" val="0"/>
              </a:ext>
            </a:extLst>
          </a:blip>
          <a:srcRect r="9001"/>
          <a:stretch>
            <a:fillRect/>
          </a:stretch>
        </p:blipFill>
        <p:spPr bwMode="auto">
          <a:xfrm>
            <a:off x="3648075" y="3181350"/>
            <a:ext cx="1533525" cy="1676400"/>
          </a:xfrm>
          <a:prstGeom prst="rect">
            <a:avLst/>
          </a:prstGeom>
          <a:noFill/>
          <a:ln w="31750">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15371" name="TextBox 104"/>
          <p:cNvSpPr txBox="1">
            <a:spLocks noChangeArrowheads="1"/>
          </p:cNvSpPr>
          <p:nvPr/>
        </p:nvSpPr>
        <p:spPr bwMode="auto">
          <a:xfrm>
            <a:off x="12468225" y="17135475"/>
            <a:ext cx="11283950" cy="233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t>Figure 1. Model Western blot probed for HSP70.  The three isoforms of HSP70, HSC77, HSC72 and HSP69 are indicated by the numbers on the right hand side of the image.  These samples were taken from adult </a:t>
            </a:r>
            <a:r>
              <a:rPr lang="en-US" altLang="en-US" sz="2200" i="1"/>
              <a:t>C. virginica</a:t>
            </a:r>
            <a:r>
              <a:rPr lang="en-US" altLang="en-US" sz="2200"/>
              <a:t> gills. The lanes indicate the standard control used in all blots (S), time zero (T0), normal oxygen and normal temperature (AOAT), normal temperature with hypoxic oxygen (HAT), normal oxygen with elevated temperature (AOET), and elevated temperature with hypoxic oxygen (HET).  </a:t>
            </a:r>
          </a:p>
          <a:p>
            <a:pPr eaLnBrk="1" hangingPunct="1"/>
            <a:endParaRPr lang="en-US" altLang="en-US"/>
          </a:p>
        </p:txBody>
      </p:sp>
      <p:pic>
        <p:nvPicPr>
          <p:cNvPr id="15372" name="Picture 110" descr="HSP6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17438" y="20042188"/>
            <a:ext cx="10948987" cy="600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Box 111"/>
          <p:cNvSpPr txBox="1">
            <a:spLocks noChangeArrowheads="1"/>
          </p:cNvSpPr>
          <p:nvPr/>
        </p:nvSpPr>
        <p:spPr bwMode="auto">
          <a:xfrm>
            <a:off x="12517438" y="26531888"/>
            <a:ext cx="11234737"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t>Figure 2.  Comparison of relative intensities (mean ± STDV) of HSP69 expression in adult </a:t>
            </a:r>
            <a:r>
              <a:rPr lang="en-US" altLang="en-US" sz="2200" i="1"/>
              <a:t>C. virginica</a:t>
            </a:r>
            <a:r>
              <a:rPr lang="en-US" altLang="en-US" sz="2200"/>
              <a:t> gill across five treatments. Treatments are time zero pre-treatment (T0), ambient oxygen (&gt;9 mg/L) + ambient temperature (26 C) (AOAT), hypoxia (&lt;2 mg/L) + ambient temperature (HAT), ambient oxygen + elevated temperature (36 C) (AOET), and hypoxia + elevated temperature (HET). Error bar indicates 1 STDV. Different letters above the error bar indicate significant difference at p&lt;0.05.</a:t>
            </a:r>
          </a:p>
          <a:p>
            <a:pPr eaLnBrk="1" hangingPunct="1"/>
            <a:endParaRPr lang="en-US" altLang="en-US"/>
          </a:p>
        </p:txBody>
      </p:sp>
      <p:sp>
        <p:nvSpPr>
          <p:cNvPr id="15374" name="Text Box 70"/>
          <p:cNvSpPr txBox="1">
            <a:spLocks/>
          </p:cNvSpPr>
          <p:nvPr/>
        </p:nvSpPr>
        <p:spPr bwMode="auto">
          <a:xfrm>
            <a:off x="16267113" y="5054600"/>
            <a:ext cx="29638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ea typeface="ヒラギノ角ゴ ProN W6" charset="-128"/>
              </a:rPr>
              <a:t>Results</a:t>
            </a:r>
          </a:p>
        </p:txBody>
      </p:sp>
      <p:sp>
        <p:nvSpPr>
          <p:cNvPr id="15375" name="Text Box 71"/>
          <p:cNvSpPr txBox="1">
            <a:spLocks/>
          </p:cNvSpPr>
          <p:nvPr/>
        </p:nvSpPr>
        <p:spPr bwMode="auto">
          <a:xfrm>
            <a:off x="12468225" y="6429375"/>
            <a:ext cx="11447463"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800">
                <a:ea typeface="ヒラギノ角ゴ ProN W6" charset="-128"/>
              </a:rPr>
              <a:t>All three isoforms of HSP 70 were expressed in the gill, adductor muscle, and mantle of adult </a:t>
            </a:r>
            <a:r>
              <a:rPr lang="en-US" altLang="en-US" sz="2800" i="1">
                <a:ea typeface="ヒラギノ角ゴ ProN W6" charset="-128"/>
              </a:rPr>
              <a:t>C. virginica </a:t>
            </a:r>
            <a:r>
              <a:rPr lang="en-US" altLang="en-US" sz="2800">
                <a:ea typeface="ヒラギノ角ゴ ProN W6" charset="-128"/>
              </a:rPr>
              <a:t>(Figure 1).  There were no significant differences in the expression levels of HSC 77 or HSC 72 across treatments for any of the tissue types. There were significant differences in the expression level of HSP 69 across treatments for the gill tissue (p=0.005). Both the elevated temperature (36 C) (AOET) and the combined elevated temperature (36 C)  + hypoxia (&lt;2 mg/L) (HET) had higher relative expression levels of HSP 69 than the other three treatments (Figure 2).</a:t>
            </a:r>
          </a:p>
        </p:txBody>
      </p:sp>
      <p:grpSp>
        <p:nvGrpSpPr>
          <p:cNvPr id="15376" name="Group 1"/>
          <p:cNvGrpSpPr>
            <a:grpSpLocks/>
          </p:cNvGrpSpPr>
          <p:nvPr/>
        </p:nvGrpSpPr>
        <p:grpSpPr bwMode="auto">
          <a:xfrm>
            <a:off x="12230100" y="11183938"/>
            <a:ext cx="11522075" cy="5643562"/>
            <a:chOff x="14425613" y="11437938"/>
            <a:chExt cx="13589000" cy="5643562"/>
          </a:xfrm>
        </p:grpSpPr>
        <p:pic>
          <p:nvPicPr>
            <p:cNvPr id="15382" name="Picture 101" descr="HSP70, 5 min, 6-24-10, trial 3 + 4.t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25613" y="11437938"/>
              <a:ext cx="13589000" cy="564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3" name="TextBox 22"/>
            <p:cNvSpPr txBox="1">
              <a:spLocks noChangeArrowheads="1"/>
            </p:cNvSpPr>
            <p:nvPr/>
          </p:nvSpPr>
          <p:spPr bwMode="auto">
            <a:xfrm>
              <a:off x="20116800" y="12103100"/>
              <a:ext cx="625475" cy="9541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T0</a:t>
              </a:r>
            </a:p>
          </p:txBody>
        </p:sp>
        <p:sp>
          <p:nvSpPr>
            <p:cNvPr id="15384" name="TextBox 23"/>
            <p:cNvSpPr txBox="1">
              <a:spLocks noChangeArrowheads="1"/>
            </p:cNvSpPr>
            <p:nvPr/>
          </p:nvSpPr>
          <p:spPr bwMode="auto">
            <a:xfrm>
              <a:off x="18587923" y="12079288"/>
              <a:ext cx="500297"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S</a:t>
              </a:r>
            </a:p>
          </p:txBody>
        </p:sp>
        <p:sp>
          <p:nvSpPr>
            <p:cNvPr id="15385" name="TextBox 24"/>
            <p:cNvSpPr txBox="1">
              <a:spLocks noChangeArrowheads="1"/>
            </p:cNvSpPr>
            <p:nvPr/>
          </p:nvSpPr>
          <p:spPr bwMode="auto">
            <a:xfrm>
              <a:off x="21347948" y="12079288"/>
              <a:ext cx="1331830"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AOAT</a:t>
              </a:r>
            </a:p>
          </p:txBody>
        </p:sp>
        <p:sp>
          <p:nvSpPr>
            <p:cNvPr id="15386" name="TextBox 25"/>
            <p:cNvSpPr txBox="1">
              <a:spLocks noChangeArrowheads="1"/>
            </p:cNvSpPr>
            <p:nvPr/>
          </p:nvSpPr>
          <p:spPr bwMode="auto">
            <a:xfrm>
              <a:off x="23088478" y="12079288"/>
              <a:ext cx="1025769"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HAT</a:t>
              </a:r>
            </a:p>
          </p:txBody>
        </p:sp>
        <p:sp>
          <p:nvSpPr>
            <p:cNvPr id="15387" name="TextBox 26"/>
            <p:cNvSpPr txBox="1">
              <a:spLocks noChangeArrowheads="1"/>
            </p:cNvSpPr>
            <p:nvPr/>
          </p:nvSpPr>
          <p:spPr bwMode="auto">
            <a:xfrm>
              <a:off x="24508818" y="12055475"/>
              <a:ext cx="1363263"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AOET</a:t>
              </a:r>
            </a:p>
          </p:txBody>
        </p:sp>
        <p:sp>
          <p:nvSpPr>
            <p:cNvPr id="15388" name="TextBox 27"/>
            <p:cNvSpPr txBox="1">
              <a:spLocks noChangeArrowheads="1"/>
            </p:cNvSpPr>
            <p:nvPr/>
          </p:nvSpPr>
          <p:spPr bwMode="auto">
            <a:xfrm>
              <a:off x="26225536" y="12055475"/>
              <a:ext cx="1057203"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HET</a:t>
              </a:r>
            </a:p>
          </p:txBody>
        </p:sp>
      </p:grpSp>
      <p:sp>
        <p:nvSpPr>
          <p:cNvPr id="15377" name="Text Box 20"/>
          <p:cNvSpPr txBox="1">
            <a:spLocks noChangeArrowheads="1"/>
          </p:cNvSpPr>
          <p:nvPr/>
        </p:nvSpPr>
        <p:spPr bwMode="auto">
          <a:xfrm>
            <a:off x="24347488" y="27306588"/>
            <a:ext cx="11074400" cy="554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3200" b="1"/>
              <a:t>Literature Cited</a:t>
            </a:r>
          </a:p>
          <a:p>
            <a:pPr algn="l" eaLnBrk="1" hangingPunct="1"/>
            <a:endParaRPr lang="en-US" altLang="en-US" sz="2400"/>
          </a:p>
          <a:p>
            <a:pPr algn="l" eaLnBrk="1" hangingPunct="1"/>
            <a:r>
              <a:rPr lang="en-US" altLang="en-US" sz="2400"/>
              <a:t>Ueda, N. 2006. Heat shock protein 70 expression in larval and spat stages of the Eastern oyster, </a:t>
            </a:r>
            <a:r>
              <a:rPr lang="en-US" altLang="en-US" sz="2400" i="1"/>
              <a:t>Crassostrea virginica</a:t>
            </a:r>
            <a:r>
              <a:rPr lang="en-US" altLang="en-US" sz="2400"/>
              <a:t>: changes during early like development and in response to environmental stress. </a:t>
            </a:r>
          </a:p>
          <a:p>
            <a:pPr algn="l" eaLnBrk="1" hangingPunct="1"/>
            <a:endParaRPr lang="en-US" altLang="en-US" sz="2400"/>
          </a:p>
          <a:p>
            <a:pPr algn="l"/>
            <a:r>
              <a:rPr lang="en-US" altLang="en-US" sz="2400"/>
              <a:t>Ueda N. &amp; A. Boettcher. 2009. Differences in heat shock protein 70 expression during larval and early spat development in the Eastern oyster, </a:t>
            </a:r>
            <a:r>
              <a:rPr lang="en-US" altLang="en-US" sz="2400" i="1"/>
              <a:t>Crassostrea virginica</a:t>
            </a:r>
            <a:r>
              <a:rPr lang="en-US" altLang="en-US" sz="2400"/>
              <a:t> (Gmelin, 1791). </a:t>
            </a:r>
            <a:r>
              <a:rPr lang="en-US" altLang="en-US" sz="2400" i="1"/>
              <a:t>Cell Stress and Chaperones, </a:t>
            </a:r>
            <a:r>
              <a:rPr lang="en-US" altLang="en-US" sz="2400"/>
              <a:t>14: 439-443.</a:t>
            </a:r>
          </a:p>
          <a:p>
            <a:pPr eaLnBrk="1" hangingPunct="1"/>
            <a:endParaRPr lang="en-US" altLang="en-US" sz="2400" b="1"/>
          </a:p>
          <a:p>
            <a:pPr eaLnBrk="1" hangingPunct="1"/>
            <a:endParaRPr lang="en-US" altLang="en-US" sz="2600"/>
          </a:p>
          <a:p>
            <a:pPr algn="l" eaLnBrk="1" hangingPunct="1">
              <a:buSzPct val="130000"/>
              <a:buFont typeface="Arial" pitchFamily="34" charset="0"/>
              <a:buChar char="•"/>
            </a:pPr>
            <a:endParaRPr lang="en-US" altLang="en-US" sz="2800"/>
          </a:p>
        </p:txBody>
      </p:sp>
      <p:sp>
        <p:nvSpPr>
          <p:cNvPr id="15378" name="Text Box 20"/>
          <p:cNvSpPr txBox="1">
            <a:spLocks noChangeArrowheads="1"/>
          </p:cNvSpPr>
          <p:nvPr/>
        </p:nvSpPr>
        <p:spPr bwMode="auto">
          <a:xfrm>
            <a:off x="24220488" y="12499975"/>
            <a:ext cx="11074400"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Future Directions</a:t>
            </a:r>
          </a:p>
          <a:p>
            <a:pPr algn="l" eaLnBrk="1" hangingPunct="1">
              <a:buFont typeface="Arial" pitchFamily="34" charset="0"/>
              <a:buChar char="•"/>
            </a:pPr>
            <a:endParaRPr lang="en-US" altLang="en-US" sz="2800"/>
          </a:p>
          <a:p>
            <a:pPr algn="l" eaLnBrk="1" hangingPunct="1">
              <a:buFont typeface="Arial" pitchFamily="34" charset="0"/>
              <a:buChar char="•"/>
            </a:pPr>
            <a:r>
              <a:rPr lang="en-US" altLang="en-US" sz="2800"/>
              <a:t> Additional biomarkers are being investigated, including p38-MAP kinase (Figure 3) to better define hypoxic stress.  Preliminary results indicate a difference in expression among different tissue types, with gill showing the highest expression.</a:t>
            </a:r>
          </a:p>
          <a:p>
            <a:pPr algn="l" eaLnBrk="1" hangingPunct="1">
              <a:buFont typeface="Arial" pitchFamily="34" charset="0"/>
              <a:buChar char="•"/>
            </a:pPr>
            <a:endParaRPr lang="en-US" altLang="en-US" sz="2800"/>
          </a:p>
          <a:p>
            <a:pPr algn="l" eaLnBrk="1" hangingPunct="1">
              <a:buFont typeface="Arial" pitchFamily="34" charset="0"/>
              <a:buChar char="•"/>
            </a:pPr>
            <a:r>
              <a:rPr lang="en-US" altLang="en-US" sz="2800"/>
              <a:t> Different age classes/sizes are also being explored better understand ontogenetic differences.</a:t>
            </a:r>
          </a:p>
        </p:txBody>
      </p:sp>
      <p:sp>
        <p:nvSpPr>
          <p:cNvPr id="15379" name="Text Box 36"/>
          <p:cNvSpPr txBox="1">
            <a:spLocks/>
          </p:cNvSpPr>
          <p:nvPr/>
        </p:nvSpPr>
        <p:spPr bwMode="auto">
          <a:xfrm>
            <a:off x="24884063" y="24145875"/>
            <a:ext cx="95885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ea typeface="ヒラギノ角ゴ ProN W6" charset="-128"/>
              </a:rPr>
              <a:t>Figure 3.   Model Western blot probed for p38-MAP kinase.  The phospho-p38-MAP kinase and the p38 MAP kinase are labeled at the right hand side.  Samples were from field collected oysters exposed to periodic hypoxia (bottom and top of Sand Reef, Mobile Bay, AL, 7/10) and are Sand Reef bottom mantle (SBM), Sand Reef bottom gill (SBG), Sand Reef bottom </a:t>
            </a:r>
            <a:r>
              <a:rPr lang="en-US" altLang="en-US" sz="2200"/>
              <a:t>adductor muscle</a:t>
            </a:r>
            <a:r>
              <a:rPr lang="en-US" altLang="en-US" sz="2200">
                <a:ea typeface="ヒラギノ角ゴ ProN W6" charset="-128"/>
              </a:rPr>
              <a:t> (SBA), standard control used in all blots (S), Sand Reef top mantle (STM), Sand Reef top gill (STG), Sand Reef top </a:t>
            </a:r>
            <a:r>
              <a:rPr lang="en-US" altLang="en-US" sz="2200"/>
              <a:t>adductor muscle (</a:t>
            </a:r>
            <a:r>
              <a:rPr lang="en-US" altLang="en-US" sz="2200">
                <a:ea typeface="ヒラギノ角ゴ ProN W6" charset="-128"/>
              </a:rPr>
              <a:t>STA, sample expression below detection).</a:t>
            </a:r>
          </a:p>
        </p:txBody>
      </p:sp>
      <p:pic>
        <p:nvPicPr>
          <p:cNvPr id="15380" name="Picture 1" descr="Sand Adult.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4979313" y="17200563"/>
            <a:ext cx="899795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1"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30469323" y="885825"/>
            <a:ext cx="4467941"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76897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76897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1214</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ヒラギノ角ゴ ProN W6</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Jacquelyn Howell</dc:creator>
  <cp:lastModifiedBy>John Shelley-Trembay</cp:lastModifiedBy>
  <cp:revision>187</cp:revision>
  <cp:lastPrinted>2009-07-23T18:59:23Z</cp:lastPrinted>
  <dcterms:created xsi:type="dcterms:W3CDTF">2011-03-06T19:01:55Z</dcterms:created>
  <dcterms:modified xsi:type="dcterms:W3CDTF">2016-04-20T15:58:40Z</dcterms:modified>
</cp:coreProperties>
</file>