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1" r:id="rId2"/>
    <p:sldId id="351" r:id="rId3"/>
    <p:sldId id="352" r:id="rId4"/>
    <p:sldId id="338" r:id="rId5"/>
    <p:sldId id="361" r:id="rId6"/>
    <p:sldId id="325" r:id="rId7"/>
    <p:sldId id="280" r:id="rId8"/>
    <p:sldId id="356" r:id="rId9"/>
    <p:sldId id="362" r:id="rId10"/>
    <p:sldId id="363" r:id="rId11"/>
  </p:sldIdLst>
  <p:sldSz cx="9144000" cy="6858000" type="screen4x3"/>
  <p:notesSz cx="6940550" cy="92265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55" autoAdjust="0"/>
    <p:restoredTop sz="94660"/>
  </p:normalViewPr>
  <p:slideViewPr>
    <p:cSldViewPr>
      <p:cViewPr varScale="1">
        <p:scale>
          <a:sx n="109" d="100"/>
          <a:sy n="109" d="100"/>
        </p:scale>
        <p:origin x="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1E1B71-5AD3-4A95-99AF-55AF5DA675AF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6517DA-933A-495E-B1AD-4E708144146E}">
      <dgm:prSet phldrT="[Text]"/>
      <dgm:spPr/>
      <dgm:t>
        <a:bodyPr/>
        <a:lstStyle/>
        <a:p>
          <a:r>
            <a:rPr lang="en-US" dirty="0" smtClean="0"/>
            <a:t>Risk</a:t>
          </a:r>
          <a:endParaRPr lang="en-US" dirty="0"/>
        </a:p>
      </dgm:t>
    </dgm:pt>
    <dgm:pt modelId="{7D2B0A5A-AB24-4C9B-83DD-F1AC9CBD9138}" type="parTrans" cxnId="{87076239-95A1-4E61-999B-28C7DD6265B1}">
      <dgm:prSet/>
      <dgm:spPr/>
      <dgm:t>
        <a:bodyPr/>
        <a:lstStyle/>
        <a:p>
          <a:endParaRPr lang="en-US"/>
        </a:p>
      </dgm:t>
    </dgm:pt>
    <dgm:pt modelId="{C5DC3B29-5683-418E-A101-397A5B5754A4}" type="sibTrans" cxnId="{87076239-95A1-4E61-999B-28C7DD6265B1}">
      <dgm:prSet/>
      <dgm:spPr/>
      <dgm:t>
        <a:bodyPr/>
        <a:lstStyle/>
        <a:p>
          <a:endParaRPr lang="en-US"/>
        </a:p>
      </dgm:t>
    </dgm:pt>
    <dgm:pt modelId="{7374D04B-94C2-492C-B6B8-BC008938552E}">
      <dgm:prSet phldrT="[Text]"/>
      <dgm:spPr/>
      <dgm:t>
        <a:bodyPr/>
        <a:lstStyle/>
        <a:p>
          <a:r>
            <a:rPr lang="en-US" dirty="0" smtClean="0"/>
            <a:t>Economic</a:t>
          </a:r>
          <a:endParaRPr lang="en-US" dirty="0"/>
        </a:p>
      </dgm:t>
    </dgm:pt>
    <dgm:pt modelId="{548F8AD3-A397-4F52-A608-1BEDA1A6B117}" type="parTrans" cxnId="{B189D356-4960-41B1-A4DB-0C29E1D8439D}">
      <dgm:prSet/>
      <dgm:spPr/>
      <dgm:t>
        <a:bodyPr/>
        <a:lstStyle/>
        <a:p>
          <a:endParaRPr lang="en-US"/>
        </a:p>
      </dgm:t>
    </dgm:pt>
    <dgm:pt modelId="{8C7BE035-B163-4C52-A83A-7B3008C9AAF8}" type="sibTrans" cxnId="{B189D356-4960-41B1-A4DB-0C29E1D8439D}">
      <dgm:prSet/>
      <dgm:spPr/>
      <dgm:t>
        <a:bodyPr/>
        <a:lstStyle/>
        <a:p>
          <a:endParaRPr lang="en-US"/>
        </a:p>
      </dgm:t>
    </dgm:pt>
    <dgm:pt modelId="{52A3E93C-A8F6-4845-87FF-3C1F59A966B5}">
      <dgm:prSet phldrT="[Text]"/>
      <dgm:spPr/>
      <dgm:t>
        <a:bodyPr/>
        <a:lstStyle/>
        <a:p>
          <a:r>
            <a:rPr lang="en-US" dirty="0" smtClean="0"/>
            <a:t>Physical</a:t>
          </a:r>
          <a:endParaRPr lang="en-US" dirty="0"/>
        </a:p>
      </dgm:t>
    </dgm:pt>
    <dgm:pt modelId="{26255C3C-0372-4179-A034-68727C901328}" type="parTrans" cxnId="{5E7D51D8-A48D-44F4-A7FD-B06238DA8CD7}">
      <dgm:prSet/>
      <dgm:spPr/>
      <dgm:t>
        <a:bodyPr/>
        <a:lstStyle/>
        <a:p>
          <a:endParaRPr lang="en-US"/>
        </a:p>
      </dgm:t>
    </dgm:pt>
    <dgm:pt modelId="{86583365-F3A1-4FEE-81C9-04907CB76C1A}" type="sibTrans" cxnId="{5E7D51D8-A48D-44F4-A7FD-B06238DA8CD7}">
      <dgm:prSet/>
      <dgm:spPr/>
      <dgm:t>
        <a:bodyPr/>
        <a:lstStyle/>
        <a:p>
          <a:endParaRPr lang="en-US"/>
        </a:p>
      </dgm:t>
    </dgm:pt>
    <dgm:pt modelId="{9490EFC2-BF94-4EED-8BF9-6B4579477A10}">
      <dgm:prSet phldrT="[Text]"/>
      <dgm:spPr/>
      <dgm:t>
        <a:bodyPr/>
        <a:lstStyle/>
        <a:p>
          <a:r>
            <a:rPr lang="en-US" dirty="0" smtClean="0"/>
            <a:t>Benefit</a:t>
          </a:r>
          <a:endParaRPr lang="en-US" dirty="0"/>
        </a:p>
      </dgm:t>
    </dgm:pt>
    <dgm:pt modelId="{0A21EFA4-0DD0-4256-AEDC-92B60A297AB8}" type="parTrans" cxnId="{D18DC7E7-4B28-4F97-B8A7-FE4B953553B0}">
      <dgm:prSet/>
      <dgm:spPr/>
      <dgm:t>
        <a:bodyPr/>
        <a:lstStyle/>
        <a:p>
          <a:endParaRPr lang="en-US"/>
        </a:p>
      </dgm:t>
    </dgm:pt>
    <dgm:pt modelId="{CD76B3E3-68EF-4620-8C4F-D9948BECB924}" type="sibTrans" cxnId="{D18DC7E7-4B28-4F97-B8A7-FE4B953553B0}">
      <dgm:prSet/>
      <dgm:spPr/>
      <dgm:t>
        <a:bodyPr/>
        <a:lstStyle/>
        <a:p>
          <a:endParaRPr lang="en-US"/>
        </a:p>
      </dgm:t>
    </dgm:pt>
    <dgm:pt modelId="{A4338DBA-563E-4F50-9514-EE70C221ABCB}">
      <dgm:prSet phldrT="[Text]"/>
      <dgm:spPr/>
      <dgm:t>
        <a:bodyPr/>
        <a:lstStyle/>
        <a:p>
          <a:r>
            <a:rPr lang="en-US" dirty="0" smtClean="0"/>
            <a:t>Creating Beauty</a:t>
          </a:r>
          <a:endParaRPr lang="en-US" dirty="0"/>
        </a:p>
      </dgm:t>
    </dgm:pt>
    <dgm:pt modelId="{B770B79D-466A-4CD6-A395-7A4E367AA7D7}" type="parTrans" cxnId="{7DC92B4D-DE9F-4737-836F-25469D43A253}">
      <dgm:prSet/>
      <dgm:spPr/>
      <dgm:t>
        <a:bodyPr/>
        <a:lstStyle/>
        <a:p>
          <a:endParaRPr lang="en-US"/>
        </a:p>
      </dgm:t>
    </dgm:pt>
    <dgm:pt modelId="{AD441624-8F82-40E0-8682-DBA0E1E64194}" type="sibTrans" cxnId="{7DC92B4D-DE9F-4737-836F-25469D43A253}">
      <dgm:prSet/>
      <dgm:spPr/>
      <dgm:t>
        <a:bodyPr/>
        <a:lstStyle/>
        <a:p>
          <a:endParaRPr lang="en-US"/>
        </a:p>
      </dgm:t>
    </dgm:pt>
    <dgm:pt modelId="{0324CB42-8F57-498C-8C6D-67368260BC12}">
      <dgm:prSet phldrT="[Text]"/>
      <dgm:spPr/>
      <dgm:t>
        <a:bodyPr/>
        <a:lstStyle/>
        <a:p>
          <a:r>
            <a:rPr lang="en-US" dirty="0" smtClean="0"/>
            <a:t>New Knowledge</a:t>
          </a:r>
          <a:endParaRPr lang="en-US" dirty="0"/>
        </a:p>
      </dgm:t>
    </dgm:pt>
    <dgm:pt modelId="{8DC56AF7-5DA8-488E-BFD7-007EBF07E87F}" type="parTrans" cxnId="{9A775D85-7F53-4C2F-9EC4-35EAEAFE233B}">
      <dgm:prSet/>
      <dgm:spPr/>
      <dgm:t>
        <a:bodyPr/>
        <a:lstStyle/>
        <a:p>
          <a:endParaRPr lang="en-US"/>
        </a:p>
      </dgm:t>
    </dgm:pt>
    <dgm:pt modelId="{95481189-C5ED-4924-91E1-2E437E1A00A0}" type="sibTrans" cxnId="{9A775D85-7F53-4C2F-9EC4-35EAEAFE233B}">
      <dgm:prSet/>
      <dgm:spPr/>
      <dgm:t>
        <a:bodyPr/>
        <a:lstStyle/>
        <a:p>
          <a:endParaRPr lang="en-US"/>
        </a:p>
      </dgm:t>
    </dgm:pt>
    <dgm:pt modelId="{C4EC0B01-912D-4689-9D58-8D5CB9175707}">
      <dgm:prSet phldrT="[Text]"/>
      <dgm:spPr/>
      <dgm:t>
        <a:bodyPr/>
        <a:lstStyle/>
        <a:p>
          <a:r>
            <a:rPr lang="en-US" dirty="0" smtClean="0"/>
            <a:t>Cures</a:t>
          </a:r>
          <a:endParaRPr lang="en-US" dirty="0"/>
        </a:p>
      </dgm:t>
    </dgm:pt>
    <dgm:pt modelId="{17BCBBD1-1442-4A69-B8D2-CA0624EE81D9}" type="parTrans" cxnId="{C50F7FAF-5412-4425-BD37-0BAD2F30DACC}">
      <dgm:prSet/>
      <dgm:spPr/>
      <dgm:t>
        <a:bodyPr/>
        <a:lstStyle/>
        <a:p>
          <a:endParaRPr lang="en-US"/>
        </a:p>
      </dgm:t>
    </dgm:pt>
    <dgm:pt modelId="{9E67102D-5C66-4FE5-8FC2-DC944AFC2DE3}" type="sibTrans" cxnId="{C50F7FAF-5412-4425-BD37-0BAD2F30DACC}">
      <dgm:prSet/>
      <dgm:spPr/>
      <dgm:t>
        <a:bodyPr/>
        <a:lstStyle/>
        <a:p>
          <a:endParaRPr lang="en-US"/>
        </a:p>
      </dgm:t>
    </dgm:pt>
    <dgm:pt modelId="{AA1027AB-F76E-426B-94AC-DC711413BF7C}" type="pres">
      <dgm:prSet presAssocID="{6B1E1B71-5AD3-4A95-99AF-55AF5DA675AF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2EB052-8EC0-4A4F-AAD5-38E0152FF3BF}" type="pres">
      <dgm:prSet presAssocID="{6B1E1B71-5AD3-4A95-99AF-55AF5DA675AF}" presName="dummyMaxCanvas" presStyleCnt="0"/>
      <dgm:spPr/>
    </dgm:pt>
    <dgm:pt modelId="{D9A54812-BB83-4843-9D33-782A598D256E}" type="pres">
      <dgm:prSet presAssocID="{6B1E1B71-5AD3-4A95-99AF-55AF5DA675AF}" presName="parentComposite" presStyleCnt="0"/>
      <dgm:spPr/>
    </dgm:pt>
    <dgm:pt modelId="{D3176928-E3DF-49BF-BD4E-79660810764A}" type="pres">
      <dgm:prSet presAssocID="{6B1E1B71-5AD3-4A95-99AF-55AF5DA675AF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B606A2A2-0994-468A-A2D0-CAB6912899D3}" type="pres">
      <dgm:prSet presAssocID="{6B1E1B71-5AD3-4A95-99AF-55AF5DA675AF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E9D0B06D-579D-4D34-ABD5-4C2EB091D35C}" type="pres">
      <dgm:prSet presAssocID="{6B1E1B71-5AD3-4A95-99AF-55AF5DA675AF}" presName="childrenComposite" presStyleCnt="0"/>
      <dgm:spPr/>
    </dgm:pt>
    <dgm:pt modelId="{F1406D50-26AF-45EB-8D22-7CE59447BCCA}" type="pres">
      <dgm:prSet presAssocID="{6B1E1B71-5AD3-4A95-99AF-55AF5DA675AF}" presName="dummyMaxCanvas_ChildArea" presStyleCnt="0"/>
      <dgm:spPr/>
    </dgm:pt>
    <dgm:pt modelId="{0A747D2E-6981-4664-A730-6FC4C8922EC6}" type="pres">
      <dgm:prSet presAssocID="{6B1E1B71-5AD3-4A95-99AF-55AF5DA675AF}" presName="fulcrum" presStyleLbl="alignAccFollowNode1" presStyleIdx="2" presStyleCnt="4"/>
      <dgm:spPr/>
    </dgm:pt>
    <dgm:pt modelId="{D1B9BFCC-8075-4CD8-BBB3-2375C351CA8F}" type="pres">
      <dgm:prSet presAssocID="{6B1E1B71-5AD3-4A95-99AF-55AF5DA675AF}" presName="balance_23" presStyleLbl="alignAccFollowNode1" presStyleIdx="3" presStyleCnt="4">
        <dgm:presLayoutVars>
          <dgm:bulletEnabled val="1"/>
        </dgm:presLayoutVars>
      </dgm:prSet>
      <dgm:spPr/>
    </dgm:pt>
    <dgm:pt modelId="{EE7BE5B3-0F0E-4E78-A291-F9BBB2D2E03F}" type="pres">
      <dgm:prSet presAssocID="{6B1E1B71-5AD3-4A95-99AF-55AF5DA675AF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7D299-25B2-40A6-99E1-053C73D53A48}" type="pres">
      <dgm:prSet presAssocID="{6B1E1B71-5AD3-4A95-99AF-55AF5DA675AF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B0CAB-B8D7-4A70-AB0D-5C561BE4591F}" type="pres">
      <dgm:prSet presAssocID="{6B1E1B71-5AD3-4A95-99AF-55AF5DA675AF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347FF6-13B9-47ED-ADD2-2C5636ED6D70}" type="pres">
      <dgm:prSet presAssocID="{6B1E1B71-5AD3-4A95-99AF-55AF5DA675AF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D8C73-F2DF-4036-A01B-10D34AEF3344}" type="pres">
      <dgm:prSet presAssocID="{6B1E1B71-5AD3-4A95-99AF-55AF5DA675AF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28F582-D172-4182-86D9-C8394D50D8E8}" type="presOf" srcId="{0324CB42-8F57-498C-8C6D-67368260BC12}" destId="{A617D299-25B2-40A6-99E1-053C73D53A48}" srcOrd="0" destOrd="0" presId="urn:microsoft.com/office/officeart/2005/8/layout/balance1"/>
    <dgm:cxn modelId="{B189D356-4960-41B1-A4DB-0C29E1D8439D}" srcId="{BA6517DA-933A-495E-B1AD-4E708144146E}" destId="{7374D04B-94C2-492C-B6B8-BC008938552E}" srcOrd="0" destOrd="0" parTransId="{548F8AD3-A397-4F52-A608-1BEDA1A6B117}" sibTransId="{8C7BE035-B163-4C52-A83A-7B3008C9AAF8}"/>
    <dgm:cxn modelId="{9A775D85-7F53-4C2F-9EC4-35EAEAFE233B}" srcId="{9490EFC2-BF94-4EED-8BF9-6B4579477A10}" destId="{0324CB42-8F57-498C-8C6D-67368260BC12}" srcOrd="1" destOrd="0" parTransId="{8DC56AF7-5DA8-488E-BFD7-007EBF07E87F}" sibTransId="{95481189-C5ED-4924-91E1-2E437E1A00A0}"/>
    <dgm:cxn modelId="{7DC92B4D-DE9F-4737-836F-25469D43A253}" srcId="{9490EFC2-BF94-4EED-8BF9-6B4579477A10}" destId="{A4338DBA-563E-4F50-9514-EE70C221ABCB}" srcOrd="0" destOrd="0" parTransId="{B770B79D-466A-4CD6-A395-7A4E367AA7D7}" sibTransId="{AD441624-8F82-40E0-8682-DBA0E1E64194}"/>
    <dgm:cxn modelId="{0B10DA7F-14F8-4DAF-AF30-375069BAAD9F}" type="presOf" srcId="{C4EC0B01-912D-4689-9D58-8D5CB9175707}" destId="{40CB0CAB-B8D7-4A70-AB0D-5C561BE4591F}" srcOrd="0" destOrd="0" presId="urn:microsoft.com/office/officeart/2005/8/layout/balance1"/>
    <dgm:cxn modelId="{87076239-95A1-4E61-999B-28C7DD6265B1}" srcId="{6B1E1B71-5AD3-4A95-99AF-55AF5DA675AF}" destId="{BA6517DA-933A-495E-B1AD-4E708144146E}" srcOrd="0" destOrd="0" parTransId="{7D2B0A5A-AB24-4C9B-83DD-F1AC9CBD9138}" sibTransId="{C5DC3B29-5683-418E-A101-397A5B5754A4}"/>
    <dgm:cxn modelId="{66815306-F5C7-4FC7-A0DE-2A050B2E611B}" type="presOf" srcId="{52A3E93C-A8F6-4845-87FF-3C1F59A966B5}" destId="{FC1D8C73-F2DF-4036-A01B-10D34AEF3344}" srcOrd="0" destOrd="0" presId="urn:microsoft.com/office/officeart/2005/8/layout/balance1"/>
    <dgm:cxn modelId="{D18DC7E7-4B28-4F97-B8A7-FE4B953553B0}" srcId="{6B1E1B71-5AD3-4A95-99AF-55AF5DA675AF}" destId="{9490EFC2-BF94-4EED-8BF9-6B4579477A10}" srcOrd="1" destOrd="0" parTransId="{0A21EFA4-0DD0-4256-AEDC-92B60A297AB8}" sibTransId="{CD76B3E3-68EF-4620-8C4F-D9948BECB924}"/>
    <dgm:cxn modelId="{5E7D51D8-A48D-44F4-A7FD-B06238DA8CD7}" srcId="{BA6517DA-933A-495E-B1AD-4E708144146E}" destId="{52A3E93C-A8F6-4845-87FF-3C1F59A966B5}" srcOrd="1" destOrd="0" parTransId="{26255C3C-0372-4179-A034-68727C901328}" sibTransId="{86583365-F3A1-4FEE-81C9-04907CB76C1A}"/>
    <dgm:cxn modelId="{4625A2C3-9837-4A4C-AC87-7C50BB036E59}" type="presOf" srcId="{9490EFC2-BF94-4EED-8BF9-6B4579477A10}" destId="{B606A2A2-0994-468A-A2D0-CAB6912899D3}" srcOrd="0" destOrd="0" presId="urn:microsoft.com/office/officeart/2005/8/layout/balance1"/>
    <dgm:cxn modelId="{9B0E3876-46B4-4868-A43D-52C4985BA1B0}" type="presOf" srcId="{A4338DBA-563E-4F50-9514-EE70C221ABCB}" destId="{EE7BE5B3-0F0E-4E78-A291-F9BBB2D2E03F}" srcOrd="0" destOrd="0" presId="urn:microsoft.com/office/officeart/2005/8/layout/balance1"/>
    <dgm:cxn modelId="{EB90CE48-58E5-4184-9036-8475EACCFDED}" type="presOf" srcId="{7374D04B-94C2-492C-B6B8-BC008938552E}" destId="{6F347FF6-13B9-47ED-ADD2-2C5636ED6D70}" srcOrd="0" destOrd="0" presId="urn:microsoft.com/office/officeart/2005/8/layout/balance1"/>
    <dgm:cxn modelId="{5AB1FED6-F0CC-41DA-BE93-FF6F6966D27C}" type="presOf" srcId="{6B1E1B71-5AD3-4A95-99AF-55AF5DA675AF}" destId="{AA1027AB-F76E-426B-94AC-DC711413BF7C}" srcOrd="0" destOrd="0" presId="urn:microsoft.com/office/officeart/2005/8/layout/balance1"/>
    <dgm:cxn modelId="{C50F7FAF-5412-4425-BD37-0BAD2F30DACC}" srcId="{9490EFC2-BF94-4EED-8BF9-6B4579477A10}" destId="{C4EC0B01-912D-4689-9D58-8D5CB9175707}" srcOrd="2" destOrd="0" parTransId="{17BCBBD1-1442-4A69-B8D2-CA0624EE81D9}" sibTransId="{9E67102D-5C66-4FE5-8FC2-DC944AFC2DE3}"/>
    <dgm:cxn modelId="{359F8305-684E-4ED0-9755-22D1FFDF8C8E}" type="presOf" srcId="{BA6517DA-933A-495E-B1AD-4E708144146E}" destId="{D3176928-E3DF-49BF-BD4E-79660810764A}" srcOrd="0" destOrd="0" presId="urn:microsoft.com/office/officeart/2005/8/layout/balance1"/>
    <dgm:cxn modelId="{58B3F090-2B99-4940-8537-53F39866A0EC}" type="presParOf" srcId="{AA1027AB-F76E-426B-94AC-DC711413BF7C}" destId="{D62EB052-8EC0-4A4F-AAD5-38E0152FF3BF}" srcOrd="0" destOrd="0" presId="urn:microsoft.com/office/officeart/2005/8/layout/balance1"/>
    <dgm:cxn modelId="{054F9FA6-0669-432E-A7AB-BB799F08F2D3}" type="presParOf" srcId="{AA1027AB-F76E-426B-94AC-DC711413BF7C}" destId="{D9A54812-BB83-4843-9D33-782A598D256E}" srcOrd="1" destOrd="0" presId="urn:microsoft.com/office/officeart/2005/8/layout/balance1"/>
    <dgm:cxn modelId="{FCCFB515-5FD2-451E-9148-3E728373BA8C}" type="presParOf" srcId="{D9A54812-BB83-4843-9D33-782A598D256E}" destId="{D3176928-E3DF-49BF-BD4E-79660810764A}" srcOrd="0" destOrd="0" presId="urn:microsoft.com/office/officeart/2005/8/layout/balance1"/>
    <dgm:cxn modelId="{C4F86971-C068-4CDC-A60C-A776558FE6E4}" type="presParOf" srcId="{D9A54812-BB83-4843-9D33-782A598D256E}" destId="{B606A2A2-0994-468A-A2D0-CAB6912899D3}" srcOrd="1" destOrd="0" presId="urn:microsoft.com/office/officeart/2005/8/layout/balance1"/>
    <dgm:cxn modelId="{07AF842C-88C7-429D-8475-ED8342001801}" type="presParOf" srcId="{AA1027AB-F76E-426B-94AC-DC711413BF7C}" destId="{E9D0B06D-579D-4D34-ABD5-4C2EB091D35C}" srcOrd="2" destOrd="0" presId="urn:microsoft.com/office/officeart/2005/8/layout/balance1"/>
    <dgm:cxn modelId="{CA7AF756-49A7-4F51-912B-DC02227BA957}" type="presParOf" srcId="{E9D0B06D-579D-4D34-ABD5-4C2EB091D35C}" destId="{F1406D50-26AF-45EB-8D22-7CE59447BCCA}" srcOrd="0" destOrd="0" presId="urn:microsoft.com/office/officeart/2005/8/layout/balance1"/>
    <dgm:cxn modelId="{19C05226-8FFC-4F91-B2F6-66874CB94D02}" type="presParOf" srcId="{E9D0B06D-579D-4D34-ABD5-4C2EB091D35C}" destId="{0A747D2E-6981-4664-A730-6FC4C8922EC6}" srcOrd="1" destOrd="0" presId="urn:microsoft.com/office/officeart/2005/8/layout/balance1"/>
    <dgm:cxn modelId="{9FD6E931-7198-4F25-B925-E7643AA65D0E}" type="presParOf" srcId="{E9D0B06D-579D-4D34-ABD5-4C2EB091D35C}" destId="{D1B9BFCC-8075-4CD8-BBB3-2375C351CA8F}" srcOrd="2" destOrd="0" presId="urn:microsoft.com/office/officeart/2005/8/layout/balance1"/>
    <dgm:cxn modelId="{18CE38A3-DC1C-4CBB-A0A2-BD0E903B04E0}" type="presParOf" srcId="{E9D0B06D-579D-4D34-ABD5-4C2EB091D35C}" destId="{EE7BE5B3-0F0E-4E78-A291-F9BBB2D2E03F}" srcOrd="3" destOrd="0" presId="urn:microsoft.com/office/officeart/2005/8/layout/balance1"/>
    <dgm:cxn modelId="{AF2E3DF4-96FD-4182-8D93-EEBBBF1B3998}" type="presParOf" srcId="{E9D0B06D-579D-4D34-ABD5-4C2EB091D35C}" destId="{A617D299-25B2-40A6-99E1-053C73D53A48}" srcOrd="4" destOrd="0" presId="urn:microsoft.com/office/officeart/2005/8/layout/balance1"/>
    <dgm:cxn modelId="{9D1DED50-FC0F-486C-A3B0-8B6B9F529087}" type="presParOf" srcId="{E9D0B06D-579D-4D34-ABD5-4C2EB091D35C}" destId="{40CB0CAB-B8D7-4A70-AB0D-5C561BE4591F}" srcOrd="5" destOrd="0" presId="urn:microsoft.com/office/officeart/2005/8/layout/balance1"/>
    <dgm:cxn modelId="{8753B844-B93C-490D-B503-0E8B663806D2}" type="presParOf" srcId="{E9D0B06D-579D-4D34-ABD5-4C2EB091D35C}" destId="{6F347FF6-13B9-47ED-ADD2-2C5636ED6D70}" srcOrd="6" destOrd="0" presId="urn:microsoft.com/office/officeart/2005/8/layout/balance1"/>
    <dgm:cxn modelId="{0F287BE9-E2B5-4FF2-B10D-4312C5FF6E61}" type="presParOf" srcId="{E9D0B06D-579D-4D34-ABD5-4C2EB091D35C}" destId="{FC1D8C73-F2DF-4036-A01B-10D34AEF3344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0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0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63000"/>
            <a:ext cx="300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/>
            </a:lvl1pPr>
          </a:lstStyle>
          <a:p>
            <a:fld id="{F64DC227-FBCB-4D98-8D5E-0D90AE970F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581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0650" y="0"/>
            <a:ext cx="300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3638" y="692150"/>
            <a:ext cx="4613275" cy="3459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83088"/>
            <a:ext cx="5553075" cy="415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300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0650" y="8763000"/>
            <a:ext cx="3008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/>
            </a:lvl1pPr>
          </a:lstStyle>
          <a:p>
            <a:fld id="{2BE43EA9-EED3-4606-85C3-8F114F6DC4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043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749F15-6947-4443-9A7F-97AF4FFBDB73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482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4D95ED-D4C1-4C99-9280-D873E90D8DF2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392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577A61-2669-4056-A118-34A48C0D5165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289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7F1D35E-662A-42E6-8959-A8837438D770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3922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BA466F1-3674-437D-AAD9-C22EAA620FE3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361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D13912-DC8B-4E65-90EC-A4DB165B1C4F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6427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C7AF5E-E073-4203-B182-0439979FB6FA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3554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2F996A-3EB6-471E-BEB2-E39C5A367A0E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19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6C667-D9BC-4FC5-BD3C-0E0CFDC0E6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047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50CA57-413B-4040-8AF2-F089CE14C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48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E1D61-5771-4CC3-AC70-3752AE4AB4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989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E99D03-A9B9-4683-A374-74A26F99CE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839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2CB324-F360-4391-AE61-3E342F8239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88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9D498-6684-4C9E-A13F-316EAAEF17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88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0BA45-4E73-47BE-B29F-112E329A41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492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E323FD-F3DA-426C-8B13-320DD8BFC4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8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B0B7B-365E-488B-AC29-DDDD85F0B9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92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2AF21-AEC7-4804-B313-59FED2924C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51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69F86-13DD-4721-9080-51D6CE424B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029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8EF66-6E18-4819-858B-E1BAC8FCDC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25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0A90374D-72D3-4363-93BC-86799EE0D3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hsb400.jpg"/>
          <p:cNvPicPr>
            <a:picLocks noChangeAspect="1"/>
          </p:cNvPicPr>
          <p:nvPr/>
        </p:nvPicPr>
        <p:blipFill>
          <a:blip r:embed="rId3">
            <a:lum bright="42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9800" y="-381000"/>
            <a:ext cx="12096750" cy="838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57200" y="1676400"/>
            <a:ext cx="815340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CC3300"/>
                </a:solidFill>
              </a:rPr>
              <a:t>Research Integrity and Professionalism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3600" dirty="0">
              <a:solidFill>
                <a:srgbClr val="CC3300"/>
              </a:solidFill>
            </a:endParaRP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400" dirty="0"/>
              <a:t>Julio F. </a:t>
            </a:r>
            <a:r>
              <a:rPr lang="en-US" altLang="en-US" sz="2400" dirty="0" err="1"/>
              <a:t>Turrens</a:t>
            </a:r>
            <a:r>
              <a:rPr lang="en-US" altLang="en-US" sz="2400" dirty="0"/>
              <a:t>, Ph.D</a:t>
            </a:r>
            <a:r>
              <a:rPr lang="en-US" altLang="en-US" sz="2400" dirty="0" smtClean="0"/>
              <a:t>. (</a:t>
            </a:r>
            <a:r>
              <a:rPr lang="en-US" altLang="en-US" sz="2400" dirty="0" smtClean="0">
                <a:solidFill>
                  <a:srgbClr val="C00000"/>
                </a:solidFill>
              </a:rPr>
              <a:t>jturrens@usouthal.edu</a:t>
            </a:r>
            <a:r>
              <a:rPr lang="en-US" altLang="en-US" sz="2400" dirty="0" smtClean="0"/>
              <a:t>)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r>
              <a:rPr lang="en-US" altLang="en-US" sz="2400" dirty="0"/>
              <a:t>Professor of Biomedical Sciences</a:t>
            </a:r>
            <a:br>
              <a:rPr lang="en-US" altLang="en-US" sz="2400" dirty="0"/>
            </a:br>
            <a:r>
              <a:rPr lang="en-US" altLang="en-US" sz="2400" dirty="0"/>
              <a:t>Associate Dean, College of Allied Health </a:t>
            </a:r>
            <a:r>
              <a:rPr lang="en-US" altLang="en-US" sz="2400" dirty="0" smtClean="0"/>
              <a:t>Professions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and Jack Shelley-Tremblay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Professor of Psychology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UCUR Director, USA</a:t>
            </a:r>
            <a:endParaRPr lang="en-US" altLang="en-US" sz="2400" dirty="0" smtClean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/>
          </a:p>
        </p:txBody>
      </p:sp>
      <p:pic>
        <p:nvPicPr>
          <p:cNvPr id="2052" name="Picture 4" descr="usa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1000"/>
            <a:ext cx="914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Ethical Decision Making Processes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Risks?</a:t>
            </a:r>
          </a:p>
          <a:p>
            <a:pPr lvl="1"/>
            <a:r>
              <a:rPr lang="en-US" dirty="0" smtClean="0"/>
              <a:t>What types?</a:t>
            </a:r>
          </a:p>
          <a:p>
            <a:pPr lvl="2"/>
            <a:r>
              <a:rPr lang="en-US" dirty="0" smtClean="0"/>
              <a:t>Physical</a:t>
            </a:r>
          </a:p>
          <a:p>
            <a:pPr lvl="2"/>
            <a:r>
              <a:rPr lang="en-US" dirty="0" smtClean="0"/>
              <a:t>Intra-personal</a:t>
            </a:r>
          </a:p>
          <a:p>
            <a:pPr lvl="2"/>
            <a:r>
              <a:rPr lang="en-US" dirty="0" smtClean="0"/>
              <a:t>Inter-personal</a:t>
            </a:r>
          </a:p>
          <a:p>
            <a:pPr lvl="2"/>
            <a:r>
              <a:rPr lang="en-US" dirty="0" smtClean="0"/>
              <a:t>Financial</a:t>
            </a:r>
          </a:p>
          <a:p>
            <a:pPr lvl="2"/>
            <a:r>
              <a:rPr lang="en-US" dirty="0" smtClean="0"/>
              <a:t>Ethical/Moral</a:t>
            </a:r>
          </a:p>
          <a:p>
            <a:r>
              <a:rPr lang="en-US" dirty="0" smtClean="0"/>
              <a:t>To Whom?</a:t>
            </a:r>
          </a:p>
          <a:p>
            <a:pPr lvl="1"/>
            <a:r>
              <a:rPr lang="en-US" dirty="0" smtClean="0"/>
              <a:t>Subject of study, Researcher, Institution, Society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Risk/Benefit </a:t>
            </a:r>
            <a:r>
              <a:rPr lang="en-US" dirty="0" smtClean="0"/>
              <a:t>Ratio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96644287"/>
              </p:ext>
            </p:extLst>
          </p:nvPr>
        </p:nvGraphicFramePr>
        <p:xfrm>
          <a:off x="4343400" y="2514600"/>
          <a:ext cx="41148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7318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7772400" cy="1470025"/>
          </a:xfrm>
        </p:spPr>
        <p:txBody>
          <a:bodyPr/>
          <a:lstStyle/>
          <a:p>
            <a:r>
              <a:rPr lang="en-US" altLang="en-US" smtClean="0"/>
              <a:t>What is the difference between a </a:t>
            </a:r>
            <a:r>
              <a:rPr lang="en-US" altLang="en-US" b="1" i="1" smtClean="0">
                <a:solidFill>
                  <a:srgbClr val="FF0000"/>
                </a:solidFill>
              </a:rPr>
              <a:t>profession</a:t>
            </a:r>
            <a:r>
              <a:rPr lang="en-US" altLang="en-US" smtClean="0"/>
              <a:t> and an </a:t>
            </a:r>
            <a:r>
              <a:rPr lang="en-US" altLang="en-US" b="1" i="1" smtClean="0">
                <a:solidFill>
                  <a:srgbClr val="FF0000"/>
                </a:solidFill>
              </a:rPr>
              <a:t>occupation</a:t>
            </a:r>
            <a:r>
              <a:rPr lang="en-US" altLang="en-US" smtClean="0"/>
              <a:t>?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solidFill>
                  <a:srgbClr val="C00000"/>
                </a:solidFill>
              </a:rPr>
              <a:t>Professions usually involve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1828800"/>
          </a:xfrm>
        </p:spPr>
        <p:txBody>
          <a:bodyPr/>
          <a:lstStyle/>
          <a:p>
            <a:r>
              <a:rPr lang="en-US" altLang="en-US" b="1" smtClean="0"/>
              <a:t>Higher education</a:t>
            </a:r>
          </a:p>
          <a:p>
            <a:r>
              <a:rPr lang="en-US" altLang="en-US" b="1" smtClean="0"/>
              <a:t>In depth knowledge within a discipline</a:t>
            </a:r>
          </a:p>
          <a:p>
            <a:r>
              <a:rPr lang="en-US" altLang="en-US" b="1" smtClean="0"/>
              <a:t>Code of ethics</a:t>
            </a:r>
          </a:p>
          <a:p>
            <a:r>
              <a:rPr lang="en-US" altLang="en-US" b="1" smtClean="0"/>
              <a:t>Rules and codes important for the discipline (Engineering, Business, etc.)</a:t>
            </a:r>
          </a:p>
          <a:p>
            <a:endParaRPr lang="en-US" altLang="en-US" b="1" smtClean="0"/>
          </a:p>
          <a:p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685800" y="307975"/>
            <a:ext cx="8077200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CC33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CC33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CC3300"/>
                </a:solidFill>
              </a:rPr>
              <a:t>Why do we stress training in RCR, ethics and professionalism?</a:t>
            </a:r>
            <a:endParaRPr lang="en-US" altLang="en-US">
              <a:solidFill>
                <a:srgbClr val="CC33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0"/>
          </a:p>
          <a:p>
            <a:pPr eaLnBrk="1" hangingPunct="1">
              <a:spcBef>
                <a:spcPct val="0"/>
              </a:spcBef>
            </a:pPr>
            <a:r>
              <a:rPr lang="en-US" altLang="en-US" sz="2300"/>
              <a:t>  For many years, we assumed that academicians could do no wrong.  </a:t>
            </a:r>
            <a:r>
              <a:rPr lang="en-US" altLang="en-US" sz="2400"/>
              <a:t>Basic research did not “need” regulations.</a:t>
            </a:r>
            <a:endParaRPr lang="en-US" altLang="en-US" sz="2300"/>
          </a:p>
          <a:p>
            <a:pPr eaLnBrk="1" hangingPunct="1">
              <a:spcBef>
                <a:spcPct val="0"/>
              </a:spcBef>
            </a:pPr>
            <a:endParaRPr lang="en-US" altLang="en-US" sz="2300"/>
          </a:p>
          <a:p>
            <a:pPr eaLnBrk="1" hangingPunct="1">
              <a:spcBef>
                <a:spcPct val="0"/>
              </a:spcBef>
            </a:pPr>
            <a:r>
              <a:rPr lang="en-US" altLang="en-US" sz="2300"/>
              <a:t>  With time, it became apparent that, even when their motivations were unquestionable, scientists performed studies that unintentionally (or not) hurt people, animals and even colleagues.</a:t>
            </a:r>
          </a:p>
          <a:p>
            <a:pPr eaLnBrk="1" hangingPunct="1">
              <a:spcBef>
                <a:spcPct val="0"/>
              </a:spcBef>
            </a:pP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>
                <a:solidFill>
                  <a:srgbClr val="CC3300"/>
                </a:solidFill>
              </a:rPr>
              <a:t>Human Subjects Research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sz="2800" b="1" dirty="0" smtClean="0"/>
              <a:t>1940-45	Nazi Germany Experiments</a:t>
            </a: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sz="2800" b="1" dirty="0" smtClean="0"/>
              <a:t>1963-66   	</a:t>
            </a:r>
            <a:r>
              <a:rPr lang="en-US" altLang="en-US" sz="2800" b="1" dirty="0" err="1" smtClean="0"/>
              <a:t>Willowbrook</a:t>
            </a:r>
            <a:r>
              <a:rPr lang="en-US" altLang="en-US" sz="2800" b="1" dirty="0" smtClean="0"/>
              <a:t> Hepatitis Experiments </a:t>
            </a:r>
          </a:p>
          <a:p>
            <a:pPr eaLnBrk="1" hangingPunct="1">
              <a:buFontTx/>
              <a:buNone/>
            </a:pPr>
            <a:r>
              <a:rPr lang="en-US" altLang="en-US" sz="2800" b="1" dirty="0" smtClean="0"/>
              <a:t>1932-72   	Tuskegee Syphilis Study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/>
            <a:endParaRPr lang="en-US" altLang="en-US" sz="2800" dirty="0" smtClean="0"/>
          </a:p>
          <a:p>
            <a:pPr eaLnBrk="1" hangingPunct="1"/>
            <a:r>
              <a:rPr lang="en-US" altLang="en-US" b="1" dirty="0" smtClean="0"/>
              <a:t>Ethics in Art?</a:t>
            </a:r>
          </a:p>
          <a:p>
            <a:pPr eaLnBrk="1" hangingPunct="1"/>
            <a:r>
              <a:rPr lang="en-US" altLang="en-US" b="1" dirty="0" smtClean="0"/>
              <a:t>In History?</a:t>
            </a:r>
          </a:p>
          <a:p>
            <a:pPr eaLnBrk="1" hangingPunct="1"/>
            <a:r>
              <a:rPr lang="en-US" altLang="en-US" b="1" dirty="0" smtClean="0"/>
              <a:t>In Anthropology?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CC3300"/>
                </a:solidFill>
              </a:rPr>
              <a:t>Professional Ethics and Professionalism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686800" cy="4525963"/>
          </a:xfrm>
        </p:spPr>
        <p:txBody>
          <a:bodyPr/>
          <a:lstStyle/>
          <a:p>
            <a:pPr eaLnBrk="1" hangingPunct="1"/>
            <a:endParaRPr lang="en-US" altLang="en-US" sz="2400" b="1" dirty="0" smtClean="0"/>
          </a:p>
          <a:p>
            <a:pPr eaLnBrk="1" hangingPunct="1"/>
            <a:endParaRPr lang="en-US" altLang="en-US" sz="2400" b="1" dirty="0" smtClean="0"/>
          </a:p>
          <a:p>
            <a:pPr eaLnBrk="1" hangingPunct="1">
              <a:buFontTx/>
              <a:buNone/>
            </a:pPr>
            <a:r>
              <a:rPr lang="en-US" altLang="en-US" sz="2400" b="1" dirty="0" smtClean="0"/>
              <a:t>		Researchers, like other professionals, needed rules and principles that are essential for the progress of research in all areas.</a:t>
            </a:r>
          </a:p>
          <a:p>
            <a:pPr eaLnBrk="1" hangingPunct="1"/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CC3300"/>
                </a:solidFill>
              </a:rPr>
              <a:t>Suggested training areas concerning </a:t>
            </a:r>
            <a:br>
              <a:rPr lang="en-US" altLang="en-US" sz="2800" b="1" smtClean="0">
                <a:solidFill>
                  <a:srgbClr val="CC3300"/>
                </a:solidFill>
              </a:rPr>
            </a:br>
            <a:r>
              <a:rPr lang="en-US" altLang="en-US" sz="2800" b="1" smtClean="0">
                <a:solidFill>
                  <a:srgbClr val="CC3300"/>
                </a:solidFill>
              </a:rPr>
              <a:t>Responsible Conduct in Research</a:t>
            </a:r>
            <a:br>
              <a:rPr lang="en-US" altLang="en-US" sz="2800" b="1" smtClean="0">
                <a:solidFill>
                  <a:srgbClr val="CC3300"/>
                </a:solidFill>
              </a:rPr>
            </a:br>
            <a:r>
              <a:rPr lang="en-US" altLang="en-US" sz="2800" b="1" smtClean="0">
                <a:solidFill>
                  <a:srgbClr val="CC3300"/>
                </a:solidFill>
              </a:rPr>
              <a:t>in health Sciences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Data Acquisition, Management, Sharing and Ownership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Conflict of Interest and Commitment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Human Subjects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Animal Welfare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>
                <a:solidFill>
                  <a:srgbClr val="C00000"/>
                </a:solidFill>
              </a:rPr>
              <a:t>Research Misconduct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Publication Practices and Responsible Authorship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Mentor / Trainee Responsibilities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Peer Review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Collaborative 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smtClean="0"/>
              <a:t>There is a difference between inadvertently making mistakes and purposely falsifying or making up data:</a:t>
            </a:r>
          </a:p>
          <a:p>
            <a:endParaRPr lang="en-US" altLang="en-US" b="1" smtClean="0"/>
          </a:p>
          <a:p>
            <a:r>
              <a:rPr lang="en-US" altLang="en-US" b="1" smtClean="0"/>
              <a:t>The first one is sloppy research while the second one is lying intended to mislead colleagues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solidFill>
                  <a:srgbClr val="C00000"/>
                </a:solidFill>
              </a:rPr>
              <a:t>RCR and ethics in research</a:t>
            </a:r>
            <a:endParaRPr lang="en-US" alt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b="1" smtClean="0"/>
              <a:t>Often researchers need to make decisions that are ethical in nature.  You will discuss some examples in small groups.  </a:t>
            </a:r>
          </a:p>
          <a:p>
            <a:pPr>
              <a:buFontTx/>
              <a:buNone/>
            </a:pPr>
            <a:r>
              <a:rPr lang="en-US" altLang="en-US" sz="2800" b="1" smtClean="0"/>
              <a:t>Discrepancies in ethics are a result of the complexity of the process which involves three components</a:t>
            </a:r>
            <a:r>
              <a:rPr lang="en-US" altLang="en-US" smtClean="0"/>
              <a:t>:</a:t>
            </a:r>
          </a:p>
          <a:p>
            <a:pPr>
              <a:buFontTx/>
              <a:buNone/>
            </a:pPr>
            <a:r>
              <a:rPr lang="en-US" altLang="en-US" b="1" smtClean="0">
                <a:solidFill>
                  <a:schemeClr val="hlink"/>
                </a:solidFill>
              </a:rPr>
              <a:t/>
            </a:r>
            <a:br>
              <a:rPr lang="en-US" altLang="en-US" b="1" smtClean="0">
                <a:solidFill>
                  <a:schemeClr val="hlink"/>
                </a:solidFill>
              </a:rPr>
            </a:br>
            <a:r>
              <a:rPr lang="en-US" altLang="en-US" b="1" smtClean="0">
                <a:solidFill>
                  <a:schemeClr val="hlink"/>
                </a:solidFill>
              </a:rPr>
              <a:t>Person</a:t>
            </a:r>
            <a:r>
              <a:rPr lang="en-US" altLang="en-US" b="1" smtClean="0"/>
              <a:t>  </a:t>
            </a:r>
            <a:r>
              <a:rPr lang="en-US" altLang="en-US" b="1" smtClean="0">
                <a:sym typeface="Wingdings" panose="05000000000000000000" pitchFamily="2" charset="2"/>
              </a:rPr>
              <a:t></a:t>
            </a:r>
            <a:r>
              <a:rPr lang="en-US" altLang="en-US" b="1" smtClean="0"/>
              <a:t> 	</a:t>
            </a:r>
            <a:r>
              <a:rPr lang="en-US" altLang="en-US" b="1" smtClean="0">
                <a:solidFill>
                  <a:schemeClr val="hlink"/>
                </a:solidFill>
              </a:rPr>
              <a:t>Action</a:t>
            </a:r>
            <a:r>
              <a:rPr lang="en-US" altLang="en-US" b="1" smtClean="0"/>
              <a:t> 	</a:t>
            </a:r>
            <a:r>
              <a:rPr lang="en-US" altLang="en-US" b="1" smtClean="0">
                <a:sym typeface="Wingdings" panose="05000000000000000000" pitchFamily="2" charset="2"/>
              </a:rPr>
              <a:t></a:t>
            </a:r>
            <a:r>
              <a:rPr lang="en-US" altLang="en-US" b="1" smtClean="0"/>
              <a:t>	</a:t>
            </a:r>
            <a:r>
              <a:rPr lang="en-US" altLang="en-US" b="1" smtClean="0">
                <a:solidFill>
                  <a:schemeClr val="hlink"/>
                </a:solidFill>
              </a:rPr>
              <a:t>Outcome</a:t>
            </a:r>
          </a:p>
          <a:p>
            <a:pPr>
              <a:buFontTx/>
              <a:buNone/>
            </a:pPr>
            <a:endParaRPr lang="en-US" altLang="en-US" b="1" smtClean="0">
              <a:solidFill>
                <a:schemeClr val="hlink"/>
              </a:solidFill>
            </a:endParaRPr>
          </a:p>
          <a:p>
            <a:pPr>
              <a:buFontTx/>
              <a:buNone/>
            </a:pPr>
            <a:r>
              <a:rPr lang="en-US" altLang="en-US" smtClean="0"/>
              <a:t>  </a:t>
            </a:r>
          </a:p>
          <a:p>
            <a:pPr>
              <a:buFontTx/>
              <a:buNone/>
            </a:pPr>
            <a:r>
              <a:rPr lang="en-US" altLang="en-US" smtClean="0"/>
              <a:t>    </a:t>
            </a:r>
            <a:endParaRPr lang="en-US" altLang="en-US" sz="2400" b="1" smtClean="0"/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5562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1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Wm. David Solomon: “Ethics: normative ethical Theories” from “The Encyclopedia of Bioethics” (New York, Macmillan Pub. Co., 1995)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5395</TotalTime>
  <Words>316</Words>
  <Application>Microsoft Office PowerPoint</Application>
  <PresentationFormat>On-screen Show (4:3)</PresentationFormat>
  <Paragraphs>81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Default Design</vt:lpstr>
      <vt:lpstr>PowerPoint Presentation</vt:lpstr>
      <vt:lpstr>What is the difference between a profession and an occupation?</vt:lpstr>
      <vt:lpstr>Professions usually involve</vt:lpstr>
      <vt:lpstr>PowerPoint Presentation</vt:lpstr>
      <vt:lpstr>Human Subjects Research</vt:lpstr>
      <vt:lpstr>Professional Ethics and Professionalism</vt:lpstr>
      <vt:lpstr>Suggested training areas concerning  Responsible Conduct in Research in health Sciences</vt:lpstr>
      <vt:lpstr>PowerPoint Presentation</vt:lpstr>
      <vt:lpstr>RCR and ethics in research</vt:lpstr>
      <vt:lpstr>The Ethical Decision Making Processes</vt:lpstr>
    </vt:vector>
  </TitlesOfParts>
  <Company>University of South Alabama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Julio F. Turrens</dc:creator>
  <cp:lastModifiedBy>Jack Shelley-Tremblay</cp:lastModifiedBy>
  <cp:revision>304</cp:revision>
  <dcterms:created xsi:type="dcterms:W3CDTF">2003-09-03T15:36:11Z</dcterms:created>
  <dcterms:modified xsi:type="dcterms:W3CDTF">2015-05-12T16:24:14Z</dcterms:modified>
</cp:coreProperties>
</file>