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56616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5239" userDrawn="1">
          <p15:clr>
            <a:srgbClr val="A4A3A4"/>
          </p15:clr>
        </p15:guide>
        <p15:guide id="2" orient="horz" pos="21879" userDrawn="1">
          <p15:clr>
            <a:srgbClr val="A4A3A4"/>
          </p15:clr>
        </p15:guide>
        <p15:guide id="3" orient="horz" pos="2327" userDrawn="1">
          <p15:clr>
            <a:srgbClr val="A4A3A4"/>
          </p15:clr>
        </p15:guide>
        <p15:guide id="4"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00A9E0"/>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07" autoAdjust="0"/>
    <p:restoredTop sz="94660"/>
  </p:normalViewPr>
  <p:slideViewPr>
    <p:cSldViewPr snapToGrid="0">
      <p:cViewPr varScale="1">
        <p:scale>
          <a:sx n="18" d="100"/>
          <a:sy n="18" d="100"/>
        </p:scale>
        <p:origin x="-2218" y="-130"/>
      </p:cViewPr>
      <p:guideLst>
        <p:guide orient="horz" pos="4836"/>
        <p:guide orient="horz" pos="20196"/>
        <p:guide orient="horz" pos="2148"/>
        <p:guide pos="1123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7165975" y="3276600"/>
            <a:ext cx="17775238"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xfrm>
            <a:off x="7165975" y="3276600"/>
            <a:ext cx="17775238" cy="16409988"/>
          </a:xfrm>
          <a:ln/>
        </p:spPr>
      </p:sp>
      <p:sp>
        <p:nvSpPr>
          <p:cNvPr id="4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23570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9110613" y="32395638"/>
            <a:ext cx="3365202"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2493489" y="32308802"/>
            <a:ext cx="1830501" cy="276999"/>
          </a:xfrm>
          <a:prstGeom prst="rect">
            <a:avLst/>
          </a:prstGeom>
          <a:noFill/>
        </p:spPr>
        <p:txBody>
          <a:bodyPr wrap="none" rtlCol="0">
            <a:spAutoFit/>
          </a:bodyPr>
          <a:lstStyle/>
          <a:p>
            <a:r>
              <a:rPr lang="en-US" sz="1200" dirty="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3292160" rtl="0" fontAlgn="base">
        <a:spcBef>
          <a:spcPct val="0"/>
        </a:spcBef>
        <a:spcAft>
          <a:spcPct val="0"/>
        </a:spcAft>
        <a:defRPr sz="15826">
          <a:solidFill>
            <a:schemeClr val="tx2"/>
          </a:solidFill>
          <a:latin typeface="+mj-lt"/>
          <a:ea typeface="+mj-ea"/>
          <a:cs typeface="+mj-cs"/>
        </a:defRPr>
      </a:lvl1pPr>
      <a:lvl2pPr algn="ctr" defTabSz="3292160" rtl="0" fontAlgn="base">
        <a:spcBef>
          <a:spcPct val="0"/>
        </a:spcBef>
        <a:spcAft>
          <a:spcPct val="0"/>
        </a:spcAft>
        <a:defRPr sz="15826">
          <a:solidFill>
            <a:schemeClr val="tx2"/>
          </a:solidFill>
          <a:latin typeface="Arial" charset="0"/>
        </a:defRPr>
      </a:lvl2pPr>
      <a:lvl3pPr algn="ctr" defTabSz="3292160" rtl="0" fontAlgn="base">
        <a:spcBef>
          <a:spcPct val="0"/>
        </a:spcBef>
        <a:spcAft>
          <a:spcPct val="0"/>
        </a:spcAft>
        <a:defRPr sz="15826">
          <a:solidFill>
            <a:schemeClr val="tx2"/>
          </a:solidFill>
          <a:latin typeface="Arial" charset="0"/>
        </a:defRPr>
      </a:lvl3pPr>
      <a:lvl4pPr algn="ctr" defTabSz="3292160" rtl="0" fontAlgn="base">
        <a:spcBef>
          <a:spcPct val="0"/>
        </a:spcBef>
        <a:spcAft>
          <a:spcPct val="0"/>
        </a:spcAft>
        <a:defRPr sz="15826">
          <a:solidFill>
            <a:schemeClr val="tx2"/>
          </a:solidFill>
          <a:latin typeface="Arial" charset="0"/>
        </a:defRPr>
      </a:lvl4pPr>
      <a:lvl5pPr algn="ctr" defTabSz="3292160" rtl="0" fontAlgn="base">
        <a:spcBef>
          <a:spcPct val="0"/>
        </a:spcBef>
        <a:spcAft>
          <a:spcPct val="0"/>
        </a:spcAft>
        <a:defRPr sz="15826">
          <a:solidFill>
            <a:schemeClr val="tx2"/>
          </a:solidFill>
          <a:latin typeface="Arial" charset="0"/>
        </a:defRPr>
      </a:lvl5pPr>
      <a:lvl6pPr marL="342909" algn="ctr" defTabSz="3292160" rtl="0" fontAlgn="base">
        <a:spcBef>
          <a:spcPct val="0"/>
        </a:spcBef>
        <a:spcAft>
          <a:spcPct val="0"/>
        </a:spcAft>
        <a:defRPr sz="15826">
          <a:solidFill>
            <a:schemeClr val="tx2"/>
          </a:solidFill>
          <a:latin typeface="Arial" charset="0"/>
        </a:defRPr>
      </a:lvl6pPr>
      <a:lvl7pPr marL="685817" algn="ctr" defTabSz="3292160" rtl="0" fontAlgn="base">
        <a:spcBef>
          <a:spcPct val="0"/>
        </a:spcBef>
        <a:spcAft>
          <a:spcPct val="0"/>
        </a:spcAft>
        <a:defRPr sz="15826">
          <a:solidFill>
            <a:schemeClr val="tx2"/>
          </a:solidFill>
          <a:latin typeface="Arial" charset="0"/>
        </a:defRPr>
      </a:lvl7pPr>
      <a:lvl8pPr marL="1028726" algn="ctr" defTabSz="3292160" rtl="0" fontAlgn="base">
        <a:spcBef>
          <a:spcPct val="0"/>
        </a:spcBef>
        <a:spcAft>
          <a:spcPct val="0"/>
        </a:spcAft>
        <a:defRPr sz="15826">
          <a:solidFill>
            <a:schemeClr val="tx2"/>
          </a:solidFill>
          <a:latin typeface="Arial" charset="0"/>
        </a:defRPr>
      </a:lvl8pPr>
      <a:lvl9pPr marL="1371634" algn="ctr" defTabSz="3292160" rtl="0" fontAlgn="base">
        <a:spcBef>
          <a:spcPct val="0"/>
        </a:spcBef>
        <a:spcAft>
          <a:spcPct val="0"/>
        </a:spcAft>
        <a:defRPr sz="15826">
          <a:solidFill>
            <a:schemeClr val="tx2"/>
          </a:solidFill>
          <a:latin typeface="Arial" charset="0"/>
        </a:defRPr>
      </a:lvl9pPr>
    </p:titleStyle>
    <p:bodyStyle>
      <a:lvl1pPr marL="1234709" indent="-1234709" algn="l" defTabSz="3292160" rtl="0" fontAlgn="base">
        <a:spcBef>
          <a:spcPct val="20000"/>
        </a:spcBef>
        <a:spcAft>
          <a:spcPct val="0"/>
        </a:spcAft>
        <a:buChar char="•"/>
        <a:defRPr sz="11551">
          <a:solidFill>
            <a:schemeClr val="tx1"/>
          </a:solidFill>
          <a:latin typeface="+mn-lt"/>
          <a:ea typeface="+mn-ea"/>
          <a:cs typeface="+mn-cs"/>
        </a:defRPr>
      </a:lvl1pPr>
      <a:lvl2pPr marL="2674211" indent="-1028726" algn="l" defTabSz="3292160" rtl="0" fontAlgn="base">
        <a:spcBef>
          <a:spcPct val="20000"/>
        </a:spcBef>
        <a:spcAft>
          <a:spcPct val="0"/>
        </a:spcAft>
        <a:buChar char="–"/>
        <a:defRPr sz="10051">
          <a:solidFill>
            <a:schemeClr val="tx1"/>
          </a:solidFill>
          <a:latin typeface="+mn-lt"/>
        </a:defRPr>
      </a:lvl2pPr>
      <a:lvl3pPr marL="4114903" indent="-822742" algn="l" defTabSz="3292160" rtl="0" fontAlgn="base">
        <a:spcBef>
          <a:spcPct val="20000"/>
        </a:spcBef>
        <a:spcAft>
          <a:spcPct val="0"/>
        </a:spcAft>
        <a:buChar char="•"/>
        <a:defRPr sz="8625">
          <a:solidFill>
            <a:schemeClr val="tx1"/>
          </a:solidFill>
          <a:latin typeface="+mn-lt"/>
        </a:defRPr>
      </a:lvl3pPr>
      <a:lvl4pPr marL="5760388" indent="-822742" algn="l" defTabSz="3292160" rtl="0" fontAlgn="base">
        <a:spcBef>
          <a:spcPct val="20000"/>
        </a:spcBef>
        <a:spcAft>
          <a:spcPct val="0"/>
        </a:spcAft>
        <a:buChar char="–"/>
        <a:defRPr sz="7200">
          <a:solidFill>
            <a:schemeClr val="tx1"/>
          </a:solidFill>
          <a:latin typeface="+mn-lt"/>
        </a:defRPr>
      </a:lvl4pPr>
      <a:lvl5pPr marL="7407063" indent="-822742" algn="l" defTabSz="3292160" rtl="0" fontAlgn="base">
        <a:spcBef>
          <a:spcPct val="20000"/>
        </a:spcBef>
        <a:spcAft>
          <a:spcPct val="0"/>
        </a:spcAft>
        <a:buChar char="»"/>
        <a:defRPr sz="7200">
          <a:solidFill>
            <a:schemeClr val="tx1"/>
          </a:solidFill>
          <a:latin typeface="+mn-lt"/>
        </a:defRPr>
      </a:lvl5pPr>
      <a:lvl6pPr marL="7749972" indent="-822742" algn="l" defTabSz="3292160" rtl="0" fontAlgn="base">
        <a:spcBef>
          <a:spcPct val="20000"/>
        </a:spcBef>
        <a:spcAft>
          <a:spcPct val="0"/>
        </a:spcAft>
        <a:buChar char="»"/>
        <a:defRPr sz="7200">
          <a:solidFill>
            <a:schemeClr val="tx1"/>
          </a:solidFill>
          <a:latin typeface="+mn-lt"/>
        </a:defRPr>
      </a:lvl6pPr>
      <a:lvl7pPr marL="8092880" indent="-822742" algn="l" defTabSz="3292160" rtl="0" fontAlgn="base">
        <a:spcBef>
          <a:spcPct val="20000"/>
        </a:spcBef>
        <a:spcAft>
          <a:spcPct val="0"/>
        </a:spcAft>
        <a:buChar char="»"/>
        <a:defRPr sz="7200">
          <a:solidFill>
            <a:schemeClr val="tx1"/>
          </a:solidFill>
          <a:latin typeface="+mn-lt"/>
        </a:defRPr>
      </a:lvl7pPr>
      <a:lvl8pPr marL="8435789" indent="-822742" algn="l" defTabSz="3292160" rtl="0" fontAlgn="base">
        <a:spcBef>
          <a:spcPct val="20000"/>
        </a:spcBef>
        <a:spcAft>
          <a:spcPct val="0"/>
        </a:spcAft>
        <a:buChar char="»"/>
        <a:defRPr sz="7200">
          <a:solidFill>
            <a:schemeClr val="tx1"/>
          </a:solidFill>
          <a:latin typeface="+mn-lt"/>
        </a:defRPr>
      </a:lvl8pPr>
      <a:lvl9pPr marL="8778698" indent="-822742" algn="l" defTabSz="3292160" rtl="0" fontAlgn="base">
        <a:spcBef>
          <a:spcPct val="20000"/>
        </a:spcBef>
        <a:spcAft>
          <a:spcPct val="0"/>
        </a:spcAft>
        <a:buChar char="»"/>
        <a:defRPr sz="7200">
          <a:solidFill>
            <a:schemeClr val="tx1"/>
          </a:solidFill>
          <a:latin typeface="+mn-lt"/>
        </a:defRPr>
      </a:lvl9pPr>
    </p:bodyStyle>
    <p:otherStyle>
      <a:defPPr>
        <a:defRPr lang="en-US"/>
      </a:defPPr>
      <a:lvl1pPr marL="0" algn="l" defTabSz="685817" rtl="0" eaLnBrk="1" latinLnBrk="0" hangingPunct="1">
        <a:defRPr sz="1350" kern="1200">
          <a:solidFill>
            <a:schemeClr val="tx1"/>
          </a:solidFill>
          <a:latin typeface="+mn-lt"/>
          <a:ea typeface="+mn-ea"/>
          <a:cs typeface="+mn-cs"/>
        </a:defRPr>
      </a:lvl1pPr>
      <a:lvl2pPr marL="342909" algn="l" defTabSz="685817" rtl="0" eaLnBrk="1" latinLnBrk="0" hangingPunct="1">
        <a:defRPr sz="1350" kern="1200">
          <a:solidFill>
            <a:schemeClr val="tx1"/>
          </a:solidFill>
          <a:latin typeface="+mn-lt"/>
          <a:ea typeface="+mn-ea"/>
          <a:cs typeface="+mn-cs"/>
        </a:defRPr>
      </a:lvl2pPr>
      <a:lvl3pPr marL="685817" algn="l" defTabSz="685817" rtl="0" eaLnBrk="1" latinLnBrk="0" hangingPunct="1">
        <a:defRPr sz="1350" kern="1200">
          <a:solidFill>
            <a:schemeClr val="tx1"/>
          </a:solidFill>
          <a:latin typeface="+mn-lt"/>
          <a:ea typeface="+mn-ea"/>
          <a:cs typeface="+mn-cs"/>
        </a:defRPr>
      </a:lvl3pPr>
      <a:lvl4pPr marL="1028726" algn="l" defTabSz="685817" rtl="0" eaLnBrk="1" latinLnBrk="0" hangingPunct="1">
        <a:defRPr sz="1350" kern="1200">
          <a:solidFill>
            <a:schemeClr val="tx1"/>
          </a:solidFill>
          <a:latin typeface="+mn-lt"/>
          <a:ea typeface="+mn-ea"/>
          <a:cs typeface="+mn-cs"/>
        </a:defRPr>
      </a:lvl4pPr>
      <a:lvl5pPr marL="1371634" algn="l" defTabSz="685817" rtl="0" eaLnBrk="1" latinLnBrk="0" hangingPunct="1">
        <a:defRPr sz="1350" kern="1200">
          <a:solidFill>
            <a:schemeClr val="tx1"/>
          </a:solidFill>
          <a:latin typeface="+mn-lt"/>
          <a:ea typeface="+mn-ea"/>
          <a:cs typeface="+mn-cs"/>
        </a:defRPr>
      </a:lvl5pPr>
      <a:lvl6pPr marL="1714543" algn="l" defTabSz="685817" rtl="0" eaLnBrk="1" latinLnBrk="0" hangingPunct="1">
        <a:defRPr sz="1350" kern="1200">
          <a:solidFill>
            <a:schemeClr val="tx1"/>
          </a:solidFill>
          <a:latin typeface="+mn-lt"/>
          <a:ea typeface="+mn-ea"/>
          <a:cs typeface="+mn-cs"/>
        </a:defRPr>
      </a:lvl6pPr>
      <a:lvl7pPr marL="2057451" algn="l" defTabSz="685817" rtl="0" eaLnBrk="1" latinLnBrk="0" hangingPunct="1">
        <a:defRPr sz="1350" kern="1200">
          <a:solidFill>
            <a:schemeClr val="tx1"/>
          </a:solidFill>
          <a:latin typeface="+mn-lt"/>
          <a:ea typeface="+mn-ea"/>
          <a:cs typeface="+mn-cs"/>
        </a:defRPr>
      </a:lvl7pPr>
      <a:lvl8pPr marL="2400360" algn="l" defTabSz="685817" rtl="0" eaLnBrk="1" latinLnBrk="0" hangingPunct="1">
        <a:defRPr sz="1350" kern="1200">
          <a:solidFill>
            <a:schemeClr val="tx1"/>
          </a:solidFill>
          <a:latin typeface="+mn-lt"/>
          <a:ea typeface="+mn-ea"/>
          <a:cs typeface="+mn-cs"/>
        </a:defRPr>
      </a:lvl8pPr>
      <a:lvl9pPr marL="2743269" algn="l" defTabSz="68581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A9E0"/>
            </a:gs>
            <a:gs pos="25000">
              <a:srgbClr val="00205B"/>
            </a:gs>
          </a:gsLst>
          <a:lin ang="4800000" scaled="0"/>
        </a:gradFill>
        <a:effectLst/>
      </p:bgPr>
    </p:bg>
    <p:spTree>
      <p:nvGrpSpPr>
        <p:cNvPr id="1" name=""/>
        <p:cNvGrpSpPr/>
        <p:nvPr/>
      </p:nvGrpSpPr>
      <p:grpSpPr>
        <a:xfrm>
          <a:off x="0" y="0"/>
          <a:ext cx="0" cy="0"/>
          <a:chOff x="0" y="0"/>
          <a:chExt cx="0" cy="0"/>
        </a:xfrm>
      </p:grpSpPr>
      <p:sp>
        <p:nvSpPr>
          <p:cNvPr id="32" name="AutoShape 4"/>
          <p:cNvSpPr>
            <a:spLocks noChangeArrowheads="1"/>
          </p:cNvSpPr>
          <p:nvPr/>
        </p:nvSpPr>
        <p:spPr bwMode="auto">
          <a:xfrm>
            <a:off x="26691244" y="9284678"/>
            <a:ext cx="8420100" cy="17989062"/>
          </a:xfrm>
          <a:prstGeom prst="roundRect">
            <a:avLst>
              <a:gd name="adj" fmla="val 3442"/>
            </a:avLst>
          </a:prstGeom>
          <a:solidFill>
            <a:schemeClr val="bg1"/>
          </a:solidFill>
          <a:ln w="9525">
            <a:noFill/>
            <a:round/>
            <a:headEnd/>
            <a:tailEnd/>
          </a:ln>
          <a:effectLst/>
        </p:spPr>
        <p:txBody>
          <a:bodyPr wrap="none" anchor="ctr"/>
          <a:lstStyle/>
          <a:p>
            <a:endParaRPr lang="en-US" sz="6451" dirty="0"/>
          </a:p>
        </p:txBody>
      </p:sp>
      <p:sp>
        <p:nvSpPr>
          <p:cNvPr id="31" name="AutoShape 4"/>
          <p:cNvSpPr>
            <a:spLocks noChangeArrowheads="1"/>
          </p:cNvSpPr>
          <p:nvPr/>
        </p:nvSpPr>
        <p:spPr bwMode="auto">
          <a:xfrm>
            <a:off x="17937072" y="9284678"/>
            <a:ext cx="8420100" cy="17989062"/>
          </a:xfrm>
          <a:prstGeom prst="roundRect">
            <a:avLst>
              <a:gd name="adj" fmla="val 3442"/>
            </a:avLst>
          </a:prstGeom>
          <a:solidFill>
            <a:schemeClr val="bg1"/>
          </a:solidFill>
          <a:ln w="9525">
            <a:noFill/>
            <a:round/>
            <a:headEnd/>
            <a:tailEnd/>
          </a:ln>
          <a:effectLst/>
        </p:spPr>
        <p:txBody>
          <a:bodyPr wrap="none" anchor="ctr"/>
          <a:lstStyle/>
          <a:p>
            <a:endParaRPr lang="en-US" sz="6451" dirty="0"/>
          </a:p>
        </p:txBody>
      </p:sp>
      <p:sp>
        <p:nvSpPr>
          <p:cNvPr id="29" name="AutoShape 4"/>
          <p:cNvSpPr>
            <a:spLocks noChangeArrowheads="1"/>
          </p:cNvSpPr>
          <p:nvPr/>
        </p:nvSpPr>
        <p:spPr bwMode="auto">
          <a:xfrm>
            <a:off x="9216186" y="9284678"/>
            <a:ext cx="8420100" cy="17989062"/>
          </a:xfrm>
          <a:prstGeom prst="roundRect">
            <a:avLst>
              <a:gd name="adj" fmla="val 3442"/>
            </a:avLst>
          </a:prstGeom>
          <a:solidFill>
            <a:schemeClr val="bg1"/>
          </a:solidFill>
          <a:ln w="9525">
            <a:noFill/>
            <a:round/>
            <a:headEnd/>
            <a:tailEnd/>
          </a:ln>
          <a:effectLst/>
        </p:spPr>
        <p:txBody>
          <a:bodyPr wrap="none" anchor="ctr"/>
          <a:lstStyle/>
          <a:p>
            <a:endParaRPr lang="en-US" sz="6451" dirty="0"/>
          </a:p>
        </p:txBody>
      </p:sp>
      <p:sp>
        <p:nvSpPr>
          <p:cNvPr id="23" name="AutoShape 4"/>
          <p:cNvSpPr>
            <a:spLocks noChangeArrowheads="1"/>
          </p:cNvSpPr>
          <p:nvPr/>
        </p:nvSpPr>
        <p:spPr bwMode="auto">
          <a:xfrm>
            <a:off x="495300" y="9284678"/>
            <a:ext cx="8420100" cy="17989062"/>
          </a:xfrm>
          <a:prstGeom prst="roundRect">
            <a:avLst>
              <a:gd name="adj" fmla="val 3442"/>
            </a:avLst>
          </a:prstGeom>
          <a:solidFill>
            <a:schemeClr val="bg1"/>
          </a:solidFill>
          <a:ln w="9525">
            <a:noFill/>
            <a:round/>
            <a:headEnd/>
            <a:tailEnd/>
          </a:ln>
          <a:effectLst/>
        </p:spPr>
        <p:txBody>
          <a:bodyPr wrap="none" anchor="ctr"/>
          <a:lstStyle/>
          <a:p>
            <a:endParaRPr lang="en-US" sz="6451" dirty="0"/>
          </a:p>
        </p:txBody>
      </p:sp>
      <p:sp>
        <p:nvSpPr>
          <p:cNvPr id="2057" name="Text Box 9"/>
          <p:cNvSpPr txBox="1">
            <a:spLocks noChangeArrowheads="1"/>
          </p:cNvSpPr>
          <p:nvPr/>
        </p:nvSpPr>
        <p:spPr bwMode="auto">
          <a:xfrm>
            <a:off x="732631" y="11240209"/>
            <a:ext cx="7945438" cy="14173821"/>
          </a:xfrm>
          <a:prstGeom prst="rect">
            <a:avLst/>
          </a:prstGeom>
          <a:noFill/>
          <a:ln w="9525">
            <a:noFill/>
            <a:miter lim="800000"/>
            <a:headEnd/>
            <a:tailEnd/>
          </a:ln>
          <a:effectLst/>
        </p:spPr>
        <p:txBody>
          <a:bodyPr>
            <a:spAutoFit/>
          </a:bodyPr>
          <a:lstStyle/>
          <a:p>
            <a:pPr algn="l" defTabSz="3292160" eaLnBrk="0" hangingPunct="0">
              <a:lnSpc>
                <a:spcPct val="95000"/>
              </a:lnSpc>
            </a:pPr>
            <a:r>
              <a:rPr lang="en-US" sz="1800" dirty="0">
                <a:latin typeface="Century Gothic"/>
                <a:cs typeface="Century Gothic"/>
              </a:rPr>
              <a:t>We hope you find this template useful! This one is set up to yield a 48x36” (4x3’) horizontal poster.</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dirty="0">
                <a:latin typeface="Century Gothic"/>
                <a:cs typeface="Century Gothic"/>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dirty="0">
                <a:latin typeface="Century Gothic"/>
                <a:cs typeface="Century Gothic"/>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your poster’s text boxes should be at least 24 point. </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dirty="0">
                <a:latin typeface="Century Gothic"/>
                <a:cs typeface="Century Gothic"/>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dirty="0">
                <a:latin typeface="Century Gothic"/>
                <a:cs typeface="Century Gothic"/>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b="1" dirty="0">
                <a:latin typeface="Century Gothic"/>
                <a:cs typeface="Century Gothic"/>
              </a:rPr>
              <a:t>How to bring things in from Excel® and Word®</a:t>
            </a:r>
            <a:endParaRPr lang="en-US" sz="1800" dirty="0">
              <a:latin typeface="Century Gothic"/>
              <a:cs typeface="Century Gothic"/>
            </a:endParaRP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b="1" dirty="0">
                <a:latin typeface="Century Gothic"/>
                <a:cs typeface="Century Gothic"/>
              </a:rPr>
              <a:t>Excel</a:t>
            </a:r>
            <a:r>
              <a:rPr lang="en-US" sz="1800" dirty="0">
                <a:latin typeface="Century Gothic"/>
                <a:cs typeface="Century Gothic"/>
              </a:rPr>
              <a:t>- select the chart, then copy (</a:t>
            </a:r>
            <a:r>
              <a:rPr lang="en-US" sz="1800" dirty="0" err="1">
                <a:latin typeface="Century Gothic"/>
                <a:cs typeface="Century Gothic"/>
              </a:rPr>
              <a:t>ctl+C</a:t>
            </a:r>
            <a:r>
              <a:rPr lang="en-US" sz="1800" dirty="0">
                <a:latin typeface="Century Gothic"/>
                <a:cs typeface="Century Gothic"/>
              </a:rPr>
              <a:t>), and paste (</a:t>
            </a:r>
            <a:r>
              <a:rPr lang="en-US" sz="1800" dirty="0" err="1">
                <a:latin typeface="Century Gothic"/>
                <a:cs typeface="Century Gothic"/>
              </a:rPr>
              <a:t>ctl+V</a:t>
            </a:r>
            <a:r>
              <a:rPr lang="en-US" sz="1800" dirty="0">
                <a:latin typeface="Century Gothic"/>
                <a:cs typeface="Century Gothic"/>
              </a:rPr>
              <a:t>) into PowerPoint®. The chart can then be stretched to fit or edited as required. </a:t>
            </a:r>
            <a:r>
              <a:rPr lang="en-US" sz="1800" b="1" i="1" u="sng" dirty="0">
                <a:latin typeface="Century Gothic"/>
                <a:cs typeface="Century Gothic"/>
              </a:rPr>
              <a:t>Watch out</a:t>
            </a:r>
            <a:r>
              <a:rPr lang="en-US" sz="1800" dirty="0">
                <a:latin typeface="Century Gothic"/>
                <a:cs typeface="Century Gothic"/>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b="1" dirty="0">
                <a:latin typeface="Century Gothic"/>
                <a:cs typeface="Century Gothic"/>
              </a:rPr>
              <a:t>Word</a:t>
            </a:r>
            <a:r>
              <a:rPr lang="en-US" sz="1800" dirty="0">
                <a:latin typeface="Century Gothic"/>
                <a:cs typeface="Century Gothic"/>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b="1" dirty="0">
                <a:latin typeface="Century Gothic"/>
                <a:cs typeface="Century Gothic"/>
              </a:rPr>
              <a:t>Tables</a:t>
            </a:r>
            <a:r>
              <a:rPr lang="en-US" sz="1800" dirty="0">
                <a:latin typeface="Century Gothic"/>
                <a:cs typeface="Century Gothic"/>
              </a:rPr>
              <a:t> that come in funny can often be fixed by doing paste &gt;special &gt;enhanced metafile.</a:t>
            </a:r>
          </a:p>
          <a:p>
            <a:pPr algn="l" defTabSz="3292160" eaLnBrk="0" hangingPunct="0">
              <a:lnSpc>
                <a:spcPct val="95000"/>
              </a:lnSpc>
            </a:pPr>
            <a:endParaRPr lang="en-US" sz="1800" b="1" dirty="0">
              <a:latin typeface="Century Gothic"/>
              <a:cs typeface="Century Gothic"/>
            </a:endParaRPr>
          </a:p>
          <a:p>
            <a:pPr algn="l" defTabSz="3292160" eaLnBrk="0" hangingPunct="0">
              <a:lnSpc>
                <a:spcPct val="95000"/>
              </a:lnSpc>
            </a:pPr>
            <a:r>
              <a:rPr lang="en-US" sz="1800" b="1" dirty="0">
                <a:latin typeface="Century Gothic"/>
                <a:cs typeface="Century Gothic"/>
              </a:rPr>
              <a:t>Photos</a:t>
            </a:r>
            <a:endParaRPr lang="en-US" sz="1800" dirty="0">
              <a:latin typeface="Century Gothic"/>
              <a:cs typeface="Century Gothic"/>
            </a:endParaRP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dirty="0">
                <a:latin typeface="Century Gothic"/>
                <a:cs typeface="Century Gothic"/>
              </a:rPr>
              <a:t>We need images to be 72 to 100 dpi in their </a:t>
            </a:r>
            <a:r>
              <a:rPr lang="en-US" sz="1800" u="sng" dirty="0">
                <a:latin typeface="Century Gothic"/>
                <a:cs typeface="Century Gothic"/>
              </a:rPr>
              <a:t>final size</a:t>
            </a:r>
            <a:r>
              <a:rPr lang="en-US" sz="1800" dirty="0">
                <a:latin typeface="Century Gothic"/>
                <a:cs typeface="Century Gothic"/>
              </a:rPr>
              <a:t>, a rough rule of thumb that a  500 kb jpg (2 megapixel) image file can go up to 12x16” on your poster. Do insert &gt;from file to import them.</a:t>
            </a:r>
          </a:p>
          <a:p>
            <a:pPr algn="l" defTabSz="3292160" eaLnBrk="0" hangingPunct="0">
              <a:lnSpc>
                <a:spcPct val="95000"/>
              </a:lnSpc>
            </a:pPr>
            <a:endParaRPr lang="en-US" sz="1800" b="1" dirty="0">
              <a:latin typeface="Century Gothic"/>
              <a:cs typeface="Century Gothic"/>
            </a:endParaRPr>
          </a:p>
          <a:p>
            <a:pPr algn="l" defTabSz="3292160" eaLnBrk="0" hangingPunct="0">
              <a:lnSpc>
                <a:spcPct val="95000"/>
              </a:lnSpc>
            </a:pPr>
            <a:r>
              <a:rPr lang="en-US" sz="1800" b="1" dirty="0">
                <a:latin typeface="Century Gothic"/>
                <a:cs typeface="Century Gothic"/>
              </a:rPr>
              <a:t>Preview: </a:t>
            </a:r>
            <a:r>
              <a:rPr lang="en-US" sz="1800" dirty="0">
                <a:latin typeface="Century Gothic"/>
                <a:cs typeface="Century Gothic"/>
              </a:rPr>
              <a:t>To see your in poster in actual size, go to view-zoom-100%. It’s important to walk through your poster viewing it at full size to be sure it’s going to look OK.</a:t>
            </a:r>
          </a:p>
        </p:txBody>
      </p:sp>
      <p:sp>
        <p:nvSpPr>
          <p:cNvPr id="2058" name="Text Box 10"/>
          <p:cNvSpPr txBox="1">
            <a:spLocks noChangeArrowheads="1"/>
          </p:cNvSpPr>
          <p:nvPr/>
        </p:nvSpPr>
        <p:spPr bwMode="auto">
          <a:xfrm>
            <a:off x="9410701" y="9601202"/>
            <a:ext cx="7986713" cy="1085041"/>
          </a:xfrm>
          <a:prstGeom prst="rect">
            <a:avLst/>
          </a:prstGeom>
          <a:noFill/>
          <a:ln w="9525">
            <a:noFill/>
            <a:miter lim="800000"/>
            <a:headEnd/>
            <a:tailEnd/>
          </a:ln>
          <a:effectLst/>
        </p:spPr>
        <p:txBody>
          <a:bodyPr>
            <a:spAutoFit/>
          </a:bodyPr>
          <a:lstStyle/>
          <a:p>
            <a:pPr defTabSz="3292160">
              <a:spcBef>
                <a:spcPct val="50000"/>
              </a:spcBef>
            </a:pPr>
            <a:r>
              <a:rPr lang="en-US" sz="6451" b="1" dirty="0">
                <a:latin typeface="Century Gothic"/>
                <a:cs typeface="Century Gothic"/>
              </a:rPr>
              <a:t>Methods</a:t>
            </a:r>
          </a:p>
        </p:txBody>
      </p:sp>
      <p:sp>
        <p:nvSpPr>
          <p:cNvPr id="2059" name="Text Box 11"/>
          <p:cNvSpPr txBox="1">
            <a:spLocks noChangeArrowheads="1"/>
          </p:cNvSpPr>
          <p:nvPr/>
        </p:nvSpPr>
        <p:spPr bwMode="auto">
          <a:xfrm>
            <a:off x="26993851" y="9605597"/>
            <a:ext cx="7986713" cy="1085041"/>
          </a:xfrm>
          <a:prstGeom prst="rect">
            <a:avLst/>
          </a:prstGeom>
          <a:noFill/>
          <a:ln w="9525">
            <a:noFill/>
            <a:miter lim="800000"/>
            <a:headEnd/>
            <a:tailEnd/>
          </a:ln>
          <a:effectLst/>
        </p:spPr>
        <p:txBody>
          <a:bodyPr>
            <a:spAutoFit/>
          </a:bodyPr>
          <a:lstStyle/>
          <a:p>
            <a:pPr defTabSz="3292160">
              <a:spcBef>
                <a:spcPct val="50000"/>
              </a:spcBef>
            </a:pPr>
            <a:r>
              <a:rPr lang="en-US" sz="6451" b="1">
                <a:latin typeface="Century Gothic"/>
                <a:cs typeface="Century Gothic"/>
              </a:rPr>
              <a:t>Conclusions</a:t>
            </a:r>
          </a:p>
        </p:txBody>
      </p:sp>
      <p:sp>
        <p:nvSpPr>
          <p:cNvPr id="2062" name="Text Box 14"/>
          <p:cNvSpPr txBox="1">
            <a:spLocks noChangeArrowheads="1"/>
          </p:cNvSpPr>
          <p:nvPr/>
        </p:nvSpPr>
        <p:spPr bwMode="auto">
          <a:xfrm>
            <a:off x="990601" y="5750171"/>
            <a:ext cx="33247013" cy="3081741"/>
          </a:xfrm>
          <a:prstGeom prst="rect">
            <a:avLst/>
          </a:prstGeom>
          <a:noFill/>
          <a:ln w="9525">
            <a:noFill/>
            <a:miter lim="800000"/>
            <a:headEnd/>
            <a:tailEnd/>
          </a:ln>
          <a:effectLst/>
        </p:spPr>
        <p:txBody>
          <a:bodyPr>
            <a:spAutoFit/>
          </a:bodyPr>
          <a:lstStyle/>
          <a:p>
            <a:pPr defTabSz="3292160">
              <a:spcBef>
                <a:spcPct val="50000"/>
              </a:spcBef>
            </a:pPr>
            <a:r>
              <a:rPr lang="en-US" sz="9375" b="1" dirty="0">
                <a:solidFill>
                  <a:srgbClr val="FFFFFF"/>
                </a:solidFill>
                <a:latin typeface="Century Gothic"/>
                <a:cs typeface="Century Gothic"/>
              </a:rPr>
              <a:t>Title of the Research Study</a:t>
            </a:r>
          </a:p>
          <a:p>
            <a:pPr defTabSz="3292160"/>
            <a:r>
              <a:rPr lang="en-US" sz="6451" b="1" dirty="0">
                <a:solidFill>
                  <a:srgbClr val="FFFFFF"/>
                </a:solidFill>
                <a:latin typeface="Century Gothic"/>
                <a:cs typeface="Century Gothic"/>
              </a:rPr>
              <a:t>PEOPLE WHO DID THE STUDY</a:t>
            </a:r>
          </a:p>
          <a:p>
            <a:pPr defTabSz="3292160"/>
            <a:r>
              <a:rPr lang="en-US" sz="3600" b="1" i="1" dirty="0">
                <a:solidFill>
                  <a:srgbClr val="FFFFFF"/>
                </a:solidFill>
                <a:latin typeface="Century Gothic"/>
                <a:cs typeface="Century Gothic"/>
              </a:rPr>
              <a:t>UNIVERSITIES AND/OR  HOSPITALS THEY ARE AFFILIATED WITH</a:t>
            </a:r>
            <a:endParaRPr lang="en-US" sz="6451" dirty="0">
              <a:solidFill>
                <a:srgbClr val="FFFFFF"/>
              </a:solidFill>
              <a:latin typeface="Century Gothic"/>
              <a:cs typeface="Century Gothic"/>
            </a:endParaRPr>
          </a:p>
        </p:txBody>
      </p:sp>
      <p:sp>
        <p:nvSpPr>
          <p:cNvPr id="2073" name="Text Box 25"/>
          <p:cNvSpPr txBox="1">
            <a:spLocks noChangeArrowheads="1"/>
          </p:cNvSpPr>
          <p:nvPr/>
        </p:nvSpPr>
        <p:spPr bwMode="auto">
          <a:xfrm>
            <a:off x="18888472" y="19413417"/>
            <a:ext cx="6748463" cy="842538"/>
          </a:xfrm>
          <a:prstGeom prst="rect">
            <a:avLst/>
          </a:prstGeom>
          <a:noFill/>
          <a:ln w="9525">
            <a:noFill/>
            <a:miter lim="800000"/>
            <a:headEnd/>
            <a:tailEnd/>
          </a:ln>
          <a:effectLst/>
        </p:spPr>
        <p:txBody>
          <a:bodyPr>
            <a:spAutoFit/>
          </a:bodyPr>
          <a:lstStyle/>
          <a:p>
            <a:pPr defTabSz="3292160">
              <a:spcBef>
                <a:spcPct val="50000"/>
              </a:spcBef>
            </a:pPr>
            <a:r>
              <a:rPr lang="en-US" sz="4875" b="1" i="1" dirty="0">
                <a:latin typeface="Century Gothic"/>
                <a:cs typeface="Century Gothic"/>
              </a:rPr>
              <a:t>Figure #2</a:t>
            </a:r>
          </a:p>
        </p:txBody>
      </p:sp>
      <p:sp>
        <p:nvSpPr>
          <p:cNvPr id="2074" name="AutoShape 26"/>
          <p:cNvSpPr>
            <a:spLocks noChangeArrowheads="1"/>
          </p:cNvSpPr>
          <p:nvPr/>
        </p:nvSpPr>
        <p:spPr bwMode="auto">
          <a:xfrm>
            <a:off x="18732402" y="20785015"/>
            <a:ext cx="6810375" cy="5802923"/>
          </a:xfrm>
          <a:prstGeom prst="flowChartOr">
            <a:avLst/>
          </a:prstGeom>
          <a:solidFill>
            <a:schemeClr val="bg1"/>
          </a:solidFill>
          <a:ln w="9525">
            <a:solidFill>
              <a:schemeClr val="tx1"/>
            </a:solidFill>
            <a:round/>
            <a:headEnd/>
            <a:tailEnd/>
          </a:ln>
          <a:effectLst/>
        </p:spPr>
        <p:txBody>
          <a:bodyPr wrap="none" anchor="ctr"/>
          <a:lstStyle/>
          <a:p>
            <a:endParaRPr lang="en-US" sz="6451"/>
          </a:p>
        </p:txBody>
      </p:sp>
      <p:sp>
        <p:nvSpPr>
          <p:cNvPr id="2075" name="Text Box 27"/>
          <p:cNvSpPr txBox="1">
            <a:spLocks noChangeArrowheads="1"/>
          </p:cNvSpPr>
          <p:nvPr/>
        </p:nvSpPr>
        <p:spPr bwMode="auto">
          <a:xfrm>
            <a:off x="27357587" y="22473140"/>
            <a:ext cx="6748463" cy="842538"/>
          </a:xfrm>
          <a:prstGeom prst="rect">
            <a:avLst/>
          </a:prstGeom>
          <a:noFill/>
          <a:ln w="9525">
            <a:noFill/>
            <a:miter lim="800000"/>
            <a:headEnd/>
            <a:tailEnd/>
          </a:ln>
          <a:effectLst/>
        </p:spPr>
        <p:txBody>
          <a:bodyPr>
            <a:spAutoFit/>
          </a:bodyPr>
          <a:lstStyle/>
          <a:p>
            <a:pPr defTabSz="3292160">
              <a:spcBef>
                <a:spcPct val="50000"/>
              </a:spcBef>
            </a:pPr>
            <a:r>
              <a:rPr lang="en-US" sz="4875">
                <a:latin typeface="Century Gothic"/>
                <a:cs typeface="Century Gothic"/>
              </a:rPr>
              <a:t>Bibliography</a:t>
            </a:r>
          </a:p>
        </p:txBody>
      </p:sp>
      <p:sp>
        <p:nvSpPr>
          <p:cNvPr id="2086" name="Text Box 38"/>
          <p:cNvSpPr txBox="1">
            <a:spLocks noChangeArrowheads="1"/>
          </p:cNvSpPr>
          <p:nvPr/>
        </p:nvSpPr>
        <p:spPr bwMode="auto">
          <a:xfrm>
            <a:off x="27144763" y="23224882"/>
            <a:ext cx="7464325" cy="3423402"/>
          </a:xfrm>
          <a:prstGeom prst="rect">
            <a:avLst/>
          </a:prstGeom>
          <a:noFill/>
          <a:ln w="57150" cmpd="thinThick">
            <a:noFill/>
            <a:miter lim="800000"/>
            <a:headEnd/>
            <a:tailEnd/>
          </a:ln>
          <a:effectLst/>
        </p:spPr>
        <p:txBody>
          <a:bodyPr lIns="45878" tIns="22938" rIns="45878" bIns="22938">
            <a:spAutoFit/>
          </a:bodyPr>
          <a:lstStyle/>
          <a:p>
            <a:pPr marL="257181" indent="-257181" algn="l" defTabSz="459593" eaLnBrk="0" hangingPunct="0">
              <a:lnSpc>
                <a:spcPct val="95000"/>
              </a:lnSpc>
            </a:pPr>
            <a:endParaRPr lang="en-US" sz="2100" b="1" u="sng">
              <a:latin typeface="Century Gothic"/>
              <a:cs typeface="Century Gothic"/>
            </a:endParaRPr>
          </a:p>
          <a:p>
            <a:pPr marL="257181" indent="-257181" algn="l" defTabSz="459593" eaLnBrk="0" hangingPunct="0">
              <a:lnSpc>
                <a:spcPct val="95000"/>
              </a:lnSpc>
              <a:buFontTx/>
              <a:buAutoNum type="arabicPeriod"/>
            </a:pPr>
            <a:r>
              <a:rPr lang="en-US" sz="2100" b="1">
                <a:latin typeface="Century Gothic"/>
                <a:cs typeface="Century Gothic"/>
              </a:rPr>
              <a:t>Xxxxxxxxxxxxxxxxxxxxxxxxxxxxxxxxxxxxxxxxxxxxxxxxxxxxxxxxxxxxxxxxxxxxxxxxxxxxxxxxxxxxxxxxxxx</a:t>
            </a:r>
          </a:p>
          <a:p>
            <a:pPr marL="257181" indent="-257181" algn="l" defTabSz="459593" eaLnBrk="0" hangingPunct="0">
              <a:lnSpc>
                <a:spcPct val="95000"/>
              </a:lnSpc>
              <a:buFontTx/>
              <a:buAutoNum type="arabicPeriod"/>
            </a:pPr>
            <a:r>
              <a:rPr lang="en-US" sz="2100" b="1">
                <a:latin typeface="Century Gothic"/>
                <a:cs typeface="Century Gothic"/>
              </a:rPr>
              <a:t>Xxxxxxxxxxxxxxxxxxxxxxxxxxxxxxxxxxxxxxxxxxxxxxxxxxxxxxxxxxxxxxxxxxxxxxxxxxxxxxxxxxxxxxxxxxxx</a:t>
            </a:r>
          </a:p>
          <a:p>
            <a:pPr marL="257181" indent="-257181" algn="l" defTabSz="459593" eaLnBrk="0" hangingPunct="0">
              <a:lnSpc>
                <a:spcPct val="95000"/>
              </a:lnSpc>
              <a:buFont typeface="Symbol" pitchFamily="18" charset="2"/>
              <a:buAutoNum type="arabicPeriod"/>
            </a:pPr>
            <a:r>
              <a:rPr lang="en-US" sz="2100" b="1">
                <a:latin typeface="Century Gothic"/>
                <a:cs typeface="Century Gothic"/>
              </a:rPr>
              <a:t>Xxxxxxxxxxxxxxxxxxxxxxxxxxxxxxxxxxxxxxxxxxxxxxxxxxxxxxxxxxxxxxxxxxxxxxxxxxxxxxxxxxxxxxxxxxxxxxxxxxxxxxxxxxxxxxxxxxxxxxx</a:t>
            </a:r>
          </a:p>
          <a:p>
            <a:pPr marL="257181" indent="-257181" algn="l" defTabSz="459593" eaLnBrk="0" hangingPunct="0">
              <a:lnSpc>
                <a:spcPct val="95000"/>
              </a:lnSpc>
              <a:buFont typeface="Symbol" pitchFamily="18" charset="2"/>
              <a:buAutoNum type="arabicPeriod"/>
            </a:pPr>
            <a:r>
              <a:rPr lang="en-US" sz="2100" b="1">
                <a:latin typeface="Century Gothic"/>
                <a:cs typeface="Century Gothic"/>
              </a:rPr>
              <a:t>Xxxxxxxxxxxxxxxxxxxxxxxxxxxxxxxxxxxxxxxxxxxxxxxxxxxxxxxxxxxxxxxxxxxxxxxxxxxxxxxxxxx</a:t>
            </a:r>
          </a:p>
          <a:p>
            <a:pPr marL="257181" indent="-257181" algn="l" defTabSz="459593" eaLnBrk="0" hangingPunct="0">
              <a:lnSpc>
                <a:spcPct val="95000"/>
              </a:lnSpc>
              <a:buFont typeface="Symbol" pitchFamily="18" charset="2"/>
              <a:buAutoNum type="arabicPeriod"/>
            </a:pPr>
            <a:endParaRPr lang="en-US" sz="2100" b="1">
              <a:latin typeface="Century Gothic"/>
              <a:cs typeface="Century Gothic"/>
            </a:endParaRPr>
          </a:p>
        </p:txBody>
      </p:sp>
      <p:sp>
        <p:nvSpPr>
          <p:cNvPr id="2087" name="Text Box 39"/>
          <p:cNvSpPr txBox="1">
            <a:spLocks noChangeArrowheads="1"/>
          </p:cNvSpPr>
          <p:nvPr/>
        </p:nvSpPr>
        <p:spPr bwMode="auto">
          <a:xfrm>
            <a:off x="18191957" y="11236569"/>
            <a:ext cx="7935119" cy="6196398"/>
          </a:xfrm>
          <a:prstGeom prst="rect">
            <a:avLst/>
          </a:prstGeom>
          <a:noFill/>
          <a:ln w="57150" cmpd="thinThick">
            <a:noFill/>
            <a:miter lim="800000"/>
            <a:headEnd/>
            <a:tailEnd/>
          </a:ln>
          <a:effectLst/>
        </p:spPr>
        <p:txBody>
          <a:bodyPr lIns="45878" tIns="22938" rIns="45878" bIns="22938">
            <a:spAutoFit/>
          </a:bodyPr>
          <a:lstStyle/>
          <a:p>
            <a:pPr algn="l" defTabSz="459593" eaLnBrk="0" hangingPunct="0">
              <a:lnSpc>
                <a:spcPct val="95000"/>
              </a:lnSpc>
            </a:pPr>
            <a:r>
              <a:rPr lang="en-US" sz="21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59593" eaLnBrk="0" hangingPunct="0">
              <a:lnSpc>
                <a:spcPct val="95000"/>
              </a:lnSpc>
            </a:pPr>
            <a:endParaRPr lang="en-US" sz="2100" dirty="0">
              <a:latin typeface="Century Gothic"/>
              <a:cs typeface="Century Gothic"/>
            </a:endParaRPr>
          </a:p>
          <a:p>
            <a:pPr algn="l" defTabSz="459593" eaLnBrk="0" hangingPunct="0">
              <a:lnSpc>
                <a:spcPct val="95000"/>
              </a:lnSpc>
            </a:pPr>
            <a:r>
              <a:rPr lang="en-US" sz="21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100" b="1" dirty="0">
              <a:latin typeface="Century Gothic"/>
              <a:cs typeface="Century Gothic"/>
            </a:endParaRPr>
          </a:p>
          <a:p>
            <a:pPr algn="l" defTabSz="459593" eaLnBrk="0" hangingPunct="0">
              <a:lnSpc>
                <a:spcPct val="95000"/>
              </a:lnSpc>
            </a:pPr>
            <a:endParaRPr lang="en-US" sz="1500" dirty="0">
              <a:latin typeface="Century Gothic"/>
              <a:cs typeface="Century Gothic"/>
            </a:endParaRPr>
          </a:p>
        </p:txBody>
      </p:sp>
      <p:sp>
        <p:nvSpPr>
          <p:cNvPr id="2088" name="Text Box 40"/>
          <p:cNvSpPr txBox="1">
            <a:spLocks noChangeArrowheads="1"/>
          </p:cNvSpPr>
          <p:nvPr/>
        </p:nvSpPr>
        <p:spPr bwMode="auto">
          <a:xfrm>
            <a:off x="26952576" y="11266244"/>
            <a:ext cx="7873206" cy="6196398"/>
          </a:xfrm>
          <a:prstGeom prst="rect">
            <a:avLst/>
          </a:prstGeom>
          <a:noFill/>
          <a:ln w="57150" cmpd="thinThick">
            <a:noFill/>
            <a:miter lim="800000"/>
            <a:headEnd/>
            <a:tailEnd/>
          </a:ln>
          <a:effectLst/>
        </p:spPr>
        <p:txBody>
          <a:bodyPr lIns="45878" tIns="22938" rIns="45878" bIns="22938">
            <a:spAutoFit/>
          </a:bodyPr>
          <a:lstStyle/>
          <a:p>
            <a:pPr algn="l" defTabSz="459593" eaLnBrk="0" hangingPunct="0">
              <a:lnSpc>
                <a:spcPct val="95000"/>
              </a:lnSpc>
            </a:pPr>
            <a:r>
              <a:rPr lang="en-US" sz="21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59593" eaLnBrk="0" hangingPunct="0">
              <a:lnSpc>
                <a:spcPct val="95000"/>
              </a:lnSpc>
            </a:pPr>
            <a:endParaRPr lang="en-US" sz="2100" dirty="0">
              <a:latin typeface="Century Gothic"/>
              <a:cs typeface="Century Gothic"/>
            </a:endParaRPr>
          </a:p>
          <a:p>
            <a:pPr algn="l" defTabSz="459593" eaLnBrk="0" hangingPunct="0">
              <a:lnSpc>
                <a:spcPct val="95000"/>
              </a:lnSpc>
            </a:pPr>
            <a:r>
              <a:rPr lang="en-US" sz="21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100" b="1" dirty="0">
              <a:latin typeface="Century Gothic"/>
              <a:cs typeface="Century Gothic"/>
            </a:endParaRPr>
          </a:p>
          <a:p>
            <a:pPr algn="l" defTabSz="459593" eaLnBrk="0" hangingPunct="0">
              <a:lnSpc>
                <a:spcPct val="95000"/>
              </a:lnSpc>
            </a:pPr>
            <a:endParaRPr lang="en-US" sz="1500" dirty="0">
              <a:latin typeface="Century Gothic"/>
              <a:cs typeface="Century Gothic"/>
            </a:endParaRPr>
          </a:p>
        </p:txBody>
      </p:sp>
      <p:sp>
        <p:nvSpPr>
          <p:cNvPr id="2090" name="Text Box 42"/>
          <p:cNvSpPr txBox="1">
            <a:spLocks noChangeArrowheads="1"/>
          </p:cNvSpPr>
          <p:nvPr/>
        </p:nvSpPr>
        <p:spPr bwMode="auto">
          <a:xfrm>
            <a:off x="681037" y="9601202"/>
            <a:ext cx="7986713" cy="1085041"/>
          </a:xfrm>
          <a:prstGeom prst="rect">
            <a:avLst/>
          </a:prstGeom>
          <a:noFill/>
          <a:ln w="9525">
            <a:noFill/>
            <a:miter lim="800000"/>
            <a:headEnd/>
            <a:tailEnd/>
          </a:ln>
          <a:effectLst/>
        </p:spPr>
        <p:txBody>
          <a:bodyPr>
            <a:spAutoFit/>
          </a:bodyPr>
          <a:lstStyle/>
          <a:p>
            <a:pPr defTabSz="3292160">
              <a:spcBef>
                <a:spcPct val="50000"/>
              </a:spcBef>
            </a:pPr>
            <a:r>
              <a:rPr lang="en-US" sz="6451" b="1" dirty="0">
                <a:latin typeface="Century Gothic"/>
                <a:cs typeface="Century Gothic"/>
              </a:rPr>
              <a:t>Introduction</a:t>
            </a:r>
          </a:p>
        </p:txBody>
      </p:sp>
      <p:sp>
        <p:nvSpPr>
          <p:cNvPr id="2091" name="Text Box 43"/>
          <p:cNvSpPr txBox="1">
            <a:spLocks noChangeArrowheads="1"/>
          </p:cNvSpPr>
          <p:nvPr/>
        </p:nvSpPr>
        <p:spPr bwMode="auto">
          <a:xfrm>
            <a:off x="18140362" y="9608894"/>
            <a:ext cx="7986713" cy="1085041"/>
          </a:xfrm>
          <a:prstGeom prst="rect">
            <a:avLst/>
          </a:prstGeom>
          <a:noFill/>
          <a:ln w="9525">
            <a:noFill/>
            <a:miter lim="800000"/>
            <a:headEnd/>
            <a:tailEnd/>
          </a:ln>
          <a:effectLst/>
        </p:spPr>
        <p:txBody>
          <a:bodyPr>
            <a:spAutoFit/>
          </a:bodyPr>
          <a:lstStyle/>
          <a:p>
            <a:pPr defTabSz="3292160">
              <a:spcBef>
                <a:spcPct val="50000"/>
              </a:spcBef>
            </a:pPr>
            <a:r>
              <a:rPr lang="en-US" sz="6451" b="1">
                <a:latin typeface="Century Gothic"/>
                <a:cs typeface="Century Gothic"/>
              </a:rPr>
              <a:t>Results</a:t>
            </a:r>
          </a:p>
        </p:txBody>
      </p:sp>
      <p:cxnSp>
        <p:nvCxnSpPr>
          <p:cNvPr id="33" name="Straight Connector 32"/>
          <p:cNvCxnSpPr/>
          <p:nvPr/>
        </p:nvCxnSpPr>
        <p:spPr>
          <a:xfrm>
            <a:off x="2092865" y="10759895"/>
            <a:ext cx="5196731"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11512753" y="10759895"/>
            <a:ext cx="3798726"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20732927" y="10759895"/>
            <a:ext cx="283343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28521810" y="10759895"/>
            <a:ext cx="499701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pic>
        <p:nvPicPr>
          <p:cNvPr id="6" name="Picture 5" descr="USA Logo_Primary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4519" y="5785655"/>
            <a:ext cx="6354641" cy="2767362"/>
          </a:xfrm>
          <a:prstGeom prst="rect">
            <a:avLst/>
          </a:prstGeom>
        </p:spPr>
      </p:pic>
      <p:pic>
        <p:nvPicPr>
          <p:cNvPr id="2" name="Picture 1"/>
          <p:cNvPicPr>
            <a:picLocks noChangeAspect="1"/>
          </p:cNvPicPr>
          <p:nvPr/>
        </p:nvPicPr>
        <p:blipFill>
          <a:blip r:embed="rId4"/>
          <a:stretch>
            <a:fillRect/>
          </a:stretch>
        </p:blipFill>
        <p:spPr>
          <a:xfrm>
            <a:off x="27436113" y="5574660"/>
            <a:ext cx="6827581" cy="345609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TotalTime>
  <Words>581</Words>
  <Application>Microsoft Office PowerPoint</Application>
  <PresentationFormat>Custom</PresentationFormat>
  <Paragraphs>44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Kelly Rushing</cp:lastModifiedBy>
  <cp:revision>67</cp:revision>
  <cp:lastPrinted>2011-03-08T18:07:35Z</cp:lastPrinted>
  <dcterms:created xsi:type="dcterms:W3CDTF">2008-12-04T00:20:37Z</dcterms:created>
  <dcterms:modified xsi:type="dcterms:W3CDTF">2018-09-24T16:49:05Z</dcterms:modified>
  <cp:category>Research Poster</cp:category>
</cp:coreProperties>
</file>